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3.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4.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529" r:id="rId4"/>
    <p:sldMasterId id="2147484475" r:id="rId5"/>
    <p:sldMasterId id="2147484495" r:id="rId6"/>
    <p:sldMasterId id="2147484555" r:id="rId7"/>
    <p:sldMasterId id="2147484588" r:id="rId8"/>
  </p:sldMasterIdLst>
  <p:notesMasterIdLst>
    <p:notesMasterId r:id="rId33"/>
  </p:notesMasterIdLst>
  <p:handoutMasterIdLst>
    <p:handoutMasterId r:id="rId34"/>
  </p:handoutMasterIdLst>
  <p:sldIdLst>
    <p:sldId id="1502" r:id="rId9"/>
    <p:sldId id="1561" r:id="rId10"/>
    <p:sldId id="1563" r:id="rId11"/>
    <p:sldId id="1597" r:id="rId12"/>
    <p:sldId id="1570" r:id="rId13"/>
    <p:sldId id="257" r:id="rId14"/>
    <p:sldId id="256" r:id="rId15"/>
    <p:sldId id="258" r:id="rId16"/>
    <p:sldId id="2293" r:id="rId17"/>
    <p:sldId id="2291" r:id="rId18"/>
    <p:sldId id="1576" r:id="rId19"/>
    <p:sldId id="2294" r:id="rId20"/>
    <p:sldId id="1577" r:id="rId21"/>
    <p:sldId id="2289" r:id="rId22"/>
    <p:sldId id="2290" r:id="rId23"/>
    <p:sldId id="2286" r:id="rId24"/>
    <p:sldId id="818" r:id="rId25"/>
    <p:sldId id="1581" r:id="rId26"/>
    <p:sldId id="1593" r:id="rId27"/>
    <p:sldId id="1583" r:id="rId28"/>
    <p:sldId id="1586" r:id="rId29"/>
    <p:sldId id="1584" r:id="rId30"/>
    <p:sldId id="1585" r:id="rId31"/>
    <p:sldId id="2295" r:id="rId32"/>
  </p:sldIdLst>
  <p:sldSz cx="12436475" cy="6994525"/>
  <p:notesSz cx="6858000" cy="161925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Microsoft Tech Summit Light Template" id="{E1C8FB21-FF75-44A0-8090-B2FB240B014B}">
          <p14:sldIdLst/>
        </p14:section>
        <p14:section name="Microsoft Tech Summit Dark Template" id="{BB00CB64-77A4-4BA9-B0A0-EF2154DA3071}">
          <p14:sldIdLst>
            <p14:sldId id="1502"/>
            <p14:sldId id="1561"/>
            <p14:sldId id="1563"/>
            <p14:sldId id="1597"/>
            <p14:sldId id="1570"/>
            <p14:sldId id="257"/>
            <p14:sldId id="256"/>
            <p14:sldId id="258"/>
            <p14:sldId id="2293"/>
            <p14:sldId id="2291"/>
            <p14:sldId id="1576"/>
            <p14:sldId id="2294"/>
            <p14:sldId id="1577"/>
            <p14:sldId id="2289"/>
            <p14:sldId id="2290"/>
            <p14:sldId id="2286"/>
            <p14:sldId id="818"/>
            <p14:sldId id="1581"/>
            <p14:sldId id="1593"/>
            <p14:sldId id="1583"/>
            <p14:sldId id="1586"/>
            <p14:sldId id="1584"/>
            <p14:sldId id="1585"/>
            <p14:sldId id="2295"/>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2"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78D7"/>
    <a:srgbClr val="000000"/>
    <a:srgbClr val="FF8C00"/>
    <a:srgbClr val="D83B01"/>
    <a:srgbClr val="FFB900"/>
    <a:srgbClr val="107C10"/>
    <a:srgbClr val="353535"/>
    <a:srgbClr val="FF5050"/>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82857" autoAdjust="0"/>
  </p:normalViewPr>
  <p:slideViewPr>
    <p:cSldViewPr snapToGrid="0">
      <p:cViewPr varScale="1">
        <p:scale>
          <a:sx n="103" d="100"/>
          <a:sy n="103" d="100"/>
        </p:scale>
        <p:origin x="1360" y="168"/>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tableStyles" Target="tableStyles.xml"/><Relationship Id="rId21" Type="http://schemas.openxmlformats.org/officeDocument/2006/relationships/slide" Target="slides/slide13.xml"/><Relationship Id="rId34" Type="http://schemas.openxmlformats.org/officeDocument/2006/relationships/handoutMaster" Target="handoutMasters/handoutMaster1.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notesMaster" Target="notesMasters/notesMaster1.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presProps" Target="presProps.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commentAuthors" Target="commentAuthors.xml"/><Relationship Id="rId8" Type="http://schemas.openxmlformats.org/officeDocument/2006/relationships/slideMaster" Target="slideMasters/slideMaster5.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10/28/18 12:11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tiff>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6.jp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10/28/18 12:11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dev.office.com/docs/add-ins/design/add-in-commands"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8" Type="http://schemas.openxmlformats.org/officeDocument/2006/relationships/hyperlink" Target="http://adaptivecards.io/schemas/adaptive-card.json" TargetMode="External"/><Relationship Id="rId3" Type="http://schemas.openxmlformats.org/officeDocument/2006/relationships/hyperlink" Target="https://apac01.safelinks.protection.outlook.com/?url=https://docs.microsoft.com/en-us/outlook/actionable-messages/&amp;data=02|01||11e414f3755347b41f4608d629f1582a|72f988bf86f141af91ab2d7cd011db47|1|0|636742513893937588&amp;sdata=BrBLAJO4n3lRKWnzns24wILM0QFmGytOLUFXZB%2BK3tc%3D&amp;reserved=0" TargetMode="External"/><Relationship Id="rId7" Type="http://schemas.openxmlformats.org/officeDocument/2006/relationships/hyperlink" Target="https://apac01.safelinks.protection.outlook.com/?url=https://acdesignerstaging.azurewebsites.net/&amp;data=02|01||11e414f3755347b41f4608d629f1582a|72f988bf86f141af91ab2d7cd011db47|1|0|636742513894093843&amp;sdata=K0tyCCkO3%2B7Z%2BCDps4ZF6u3PX5xav1eGyHipKHdjLyA%3D&amp;reserved=0" TargetMode="External"/><Relationship Id="rId2" Type="http://schemas.openxmlformats.org/officeDocument/2006/relationships/slide" Target="../slides/slide18.xml"/><Relationship Id="rId1" Type="http://schemas.openxmlformats.org/officeDocument/2006/relationships/notesMaster" Target="../notesMasters/notesMaster1.xml"/><Relationship Id="rId6" Type="http://schemas.openxmlformats.org/officeDocument/2006/relationships/hyperlink" Target="https://apac01.safelinks.protection.outlook.com/?url=https://github.com/Microsoft/AdaptiveCards&amp;data=02|01||11e414f3755347b41f4608d629f1582a|72f988bf86f141af91ab2d7cd011db47|1|0|636742513894093843&amp;sdata=/olYzMvy2SIr7v5CpeRo4UGiNizpRJ9fEXzUMeIiFbg%3D&amp;reserved=0" TargetMode="External"/><Relationship Id="rId5" Type="http://schemas.openxmlformats.org/officeDocument/2006/relationships/hyperlink" Target="https://apac01.safelinks.protection.outlook.com/?url=http://adaptivecards.io/&amp;data=02|01||11e414f3755347b41f4608d629f1582a|72f988bf86f141af91ab2d7cd011db47|1|0|636742513894093843&amp;sdata=WJTCWvTJLGpD4plDGrqEAX3WlV%2BeKrRqfDdT8/lL0t4%3D&amp;reserved=0" TargetMode="External"/><Relationship Id="rId4" Type="http://schemas.openxmlformats.org/officeDocument/2006/relationships/hyperlink" Target="https://messagecardplayground.azurewebsites.net/" TargetMode="External"/><Relationship Id="rId9" Type="http://schemas.openxmlformats.org/officeDocument/2006/relationships/hyperlink" Target="https://papal-adaptivetesting.azurewebsites.net/api/authurl?code=Xkhy3R025U1eaxa4qn4B3GklZVGPHVvbuFO0OAkPR8NumOd/X1LCyw==" TargetMode="Externa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8" Type="http://schemas.openxmlformats.org/officeDocument/2006/relationships/hyperlink" Target="http://adaptivecards.io/schemas/adaptive-card.json" TargetMode="External"/><Relationship Id="rId3" Type="http://schemas.openxmlformats.org/officeDocument/2006/relationships/hyperlink" Target="https://apac01.safelinks.protection.outlook.com/?url=https://docs.microsoft.com/en-us/outlook/actionable-messages/&amp;data=02|01||11e414f3755347b41f4608d629f1582a|72f988bf86f141af91ab2d7cd011db47|1|0|636742513893937588&amp;sdata=BrBLAJO4n3lRKWnzns24wILM0QFmGytOLUFXZB%2BK3tc%3D&amp;reserved=0" TargetMode="External"/><Relationship Id="rId7" Type="http://schemas.openxmlformats.org/officeDocument/2006/relationships/hyperlink" Target="https://apac01.safelinks.protection.outlook.com/?url=https://acdesignerstaging.azurewebsites.net/&amp;data=02|01||11e414f3755347b41f4608d629f1582a|72f988bf86f141af91ab2d7cd011db47|1|0|636742513894093843&amp;sdata=K0tyCCkO3%2B7Z%2BCDps4ZF6u3PX5xav1eGyHipKHdjLyA%3D&amp;reserved=0" TargetMode="External"/><Relationship Id="rId2" Type="http://schemas.openxmlformats.org/officeDocument/2006/relationships/slide" Target="../slides/slide24.xml"/><Relationship Id="rId1" Type="http://schemas.openxmlformats.org/officeDocument/2006/relationships/notesMaster" Target="../notesMasters/notesMaster1.xml"/><Relationship Id="rId6" Type="http://schemas.openxmlformats.org/officeDocument/2006/relationships/hyperlink" Target="https://apac01.safelinks.protection.outlook.com/?url=https://github.com/Microsoft/AdaptiveCards&amp;data=02|01||11e414f3755347b41f4608d629f1582a|72f988bf86f141af91ab2d7cd011db47|1|0|636742513894093843&amp;sdata=/olYzMvy2SIr7v5CpeRo4UGiNizpRJ9fEXzUMeIiFbg%3D&amp;reserved=0" TargetMode="External"/><Relationship Id="rId5" Type="http://schemas.openxmlformats.org/officeDocument/2006/relationships/hyperlink" Target="https://apac01.safelinks.protection.outlook.com/?url=http://adaptivecards.io/&amp;data=02|01||11e414f3755347b41f4608d629f1582a|72f988bf86f141af91ab2d7cd011db47|1|0|636742513894093843&amp;sdata=WJTCWvTJLGpD4plDGrqEAX3WlV%2BeKrRqfDdT8/lL0t4%3D&amp;reserved=0" TargetMode="External"/><Relationship Id="rId4" Type="http://schemas.openxmlformats.org/officeDocument/2006/relationships/hyperlink" Target="https://messagecardplayground.azurewebsites.net/" TargetMode="External"/><Relationship Id="rId9" Type="http://schemas.openxmlformats.org/officeDocument/2006/relationships/hyperlink" Target="https://papal-adaptivetesting.azurewebsites.net/api/authurl?code=Xkhy3R025U1eaxa4qn4B3GklZVGPHVvbuFO0OAkPR8NumOd/X1LCyw=="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mailto:webpack-cli@3.1.2"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r>
              <a:rPr lang="en-US" sz="900" b="0" i="0" kern="1200" dirty="0">
                <a:solidFill>
                  <a:schemeClr val="tx1"/>
                </a:solidFill>
                <a:effectLst/>
                <a:latin typeface="Segoe UI Light" pitchFamily="34" charset="0"/>
                <a:ea typeface="+mn-ea"/>
                <a:cs typeface="+mn-cs"/>
              </a:rPr>
              <a:t>How many have you are Outlook users?</a:t>
            </a:r>
          </a:p>
          <a:p>
            <a:pPr rtl="0" fontAlgn="ctr"/>
            <a:r>
              <a:rPr lang="en-US" sz="900" b="0" i="0" kern="1200" dirty="0">
                <a:solidFill>
                  <a:schemeClr val="tx1"/>
                </a:solidFill>
                <a:effectLst/>
                <a:latin typeface="Segoe UI Light" pitchFamily="34" charset="0"/>
                <a:ea typeface="+mn-ea"/>
                <a:cs typeface="+mn-cs"/>
              </a:rPr>
              <a:t>How have you used Outlook add-ins or Actionable Messages?</a:t>
            </a:r>
          </a:p>
          <a:p>
            <a:pPr rtl="0" fontAlgn="ctr"/>
            <a:r>
              <a:rPr lang="en-US" sz="900" b="0" i="0" kern="1200" dirty="0">
                <a:solidFill>
                  <a:schemeClr val="tx1"/>
                </a:solidFill>
                <a:effectLst/>
                <a:latin typeface="Segoe UI Light" pitchFamily="34" charset="0"/>
                <a:ea typeface="+mn-ea"/>
                <a:cs typeface="+mn-cs"/>
              </a:rPr>
              <a:t>How many of you have developed an add-in </a:t>
            </a: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313C66B-7AF5-40BA-8933-D16874FF94CC}"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10/28/18 12:11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220778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Great deployment model for enterprise admin and </a:t>
            </a:r>
            <a:r>
              <a:rPr lang="en-US" err="1"/>
              <a:t>itpros</a:t>
            </a:r>
            <a:r>
              <a:rPr lang="en-US"/>
              <a:t>. Essentially it </a:t>
            </a:r>
            <a:r>
              <a:rPr lang="en-US" err="1"/>
              <a:t>alow</a:t>
            </a:r>
            <a:r>
              <a:rPr lang="en-US"/>
              <a:t> admin push </a:t>
            </a:r>
            <a:r>
              <a:rPr lang="en-US" err="1"/>
              <a:t>addin</a:t>
            </a:r>
            <a:r>
              <a:rPr lang="en-US"/>
              <a:t> to any office 365 group and as member join the group they will get the add-in automatically</a:t>
            </a:r>
            <a:br>
              <a:rPr lang="en-US"/>
            </a:br>
            <a:endParaRPr lang="en-US"/>
          </a:p>
          <a:p>
            <a:r>
              <a:rPr lang="en-US"/>
              <a:t>Deep linking – say you have a marketing campaign for the add-in or send an email internally to your employees telling them about the add-in</a:t>
            </a:r>
            <a:br>
              <a:rPr lang="en-US"/>
            </a:br>
            <a:r>
              <a:rPr lang="en-US"/>
              <a:t>Just send an email with a link, clicking on the link will automatically install the add-in for the user</a:t>
            </a:r>
          </a:p>
          <a:p>
            <a:endParaRPr lang="en-US"/>
          </a:p>
          <a:p>
            <a:r>
              <a:rPr lang="en-US"/>
              <a:t>Continuous update to Outlook, Word and excel APIs – newer version coming out</a:t>
            </a:r>
            <a:br>
              <a:rPr lang="en-US"/>
            </a:br>
            <a:r>
              <a:rPr lang="en-US"/>
              <a:t>always check out dev.office.com </a:t>
            </a:r>
            <a:br>
              <a:rPr lang="en-US"/>
            </a:br>
            <a:endParaRPr lang="en-US"/>
          </a:p>
          <a:p>
            <a:r>
              <a:rPr lang="en-US"/>
              <a:t>New API to display native dialog.</a:t>
            </a:r>
            <a:br>
              <a:rPr lang="en-US"/>
            </a:br>
            <a:r>
              <a:rPr lang="en-US"/>
              <a:t>You might want to open a dialog box from a task pane or content add-in or </a:t>
            </a:r>
            <a:r>
              <a:rPr lang="en-US">
                <a:hlinkClick r:id="rId3"/>
              </a:rPr>
              <a:t>add-in command</a:t>
            </a:r>
            <a:r>
              <a:rPr lang="en-US"/>
              <a:t> to:</a:t>
            </a:r>
          </a:p>
          <a:p>
            <a:r>
              <a:rPr lang="en-US"/>
              <a:t>1. Display sign-in pages that cannot be opened directly in a task pane. Or need to sign-in user before executing the background task</a:t>
            </a:r>
          </a:p>
          <a:p>
            <a:r>
              <a:rPr lang="en-US"/>
              <a:t>2. Provide more screen space, or even a full screen, for some tasks in your add-in.</a:t>
            </a:r>
          </a:p>
          <a:p>
            <a:r>
              <a:rPr lang="en-US"/>
              <a:t>3. Host a video that would be too small if confined to a task pane.</a:t>
            </a:r>
          </a:p>
          <a:p>
            <a:endParaRPr lang="en-US"/>
          </a:p>
          <a:p>
            <a:r>
              <a:rPr lang="en-US"/>
              <a:t>Persistent ask pane</a:t>
            </a:r>
          </a:p>
          <a:p>
            <a:r>
              <a:rPr lang="en-US"/>
              <a:t>https://docs.microsoft.com/en-us/office/dev/add-ins/design/task-pane-add-ins</a:t>
            </a:r>
          </a:p>
        </p:txBody>
      </p:sp>
      <p:sp>
        <p:nvSpPr>
          <p:cNvPr id="4" name="Slide Number Placeholder 3"/>
          <p:cNvSpPr>
            <a:spLocks noGrp="1"/>
          </p:cNvSpPr>
          <p:nvPr>
            <p:ph type="sldNum" sz="quarter" idx="10"/>
          </p:nvPr>
        </p:nvSpPr>
        <p:spPr/>
        <p:txBody>
          <a:bodyPr/>
          <a:lstStyle/>
          <a:p>
            <a:pPr defTabSz="940460">
              <a:defRPr/>
            </a:pPr>
            <a:fld id="{B9C3C9DC-C0A3-4640-9A7A-3DC41095AE2E}" type="slidenum">
              <a:rPr lang="en-US" sz="1900" kern="0">
                <a:solidFill>
                  <a:sysClr val="windowText" lastClr="000000"/>
                </a:solidFill>
              </a:rPr>
              <a:pPr defTabSz="940460">
                <a:defRPr/>
              </a:pPr>
              <a:t>11</a:t>
            </a:fld>
            <a:endParaRPr lang="en-US" sz="1900" kern="0">
              <a:solidFill>
                <a:sysClr val="windowText" lastClr="000000"/>
              </a:solidFill>
            </a:endParaRPr>
          </a:p>
        </p:txBody>
      </p:sp>
    </p:spTree>
    <p:extLst>
      <p:ext uri="{BB962C8B-B14F-4D97-AF65-F5344CB8AC3E}">
        <p14:creationId xmlns:p14="http://schemas.microsoft.com/office/powerpoint/2010/main" val="3498210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40151"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10/28/18 12:11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03472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Enables you to take quick actions right from within the email without ever leaving outlook</a:t>
            </a:r>
          </a:p>
          <a:p>
            <a:r>
              <a:rPr lang="en-US" dirty="0"/>
              <a:t>This is contrast to the existing experience of click -&gt; open browser -&gt; load page -&gt;</a:t>
            </a:r>
            <a:r>
              <a:rPr lang="en-US" dirty="0" err="1"/>
              <a:t>signin</a:t>
            </a:r>
            <a:r>
              <a:rPr lang="en-US" dirty="0"/>
              <a:t> -&gt; load action page -&gt; action</a:t>
            </a:r>
          </a:p>
          <a:p>
            <a:endParaRPr lang="en-US" dirty="0"/>
          </a:p>
        </p:txBody>
      </p:sp>
      <p:sp>
        <p:nvSpPr>
          <p:cNvPr id="4" name="Slide Number Placeholder 3"/>
          <p:cNvSpPr>
            <a:spLocks noGrp="1"/>
          </p:cNvSpPr>
          <p:nvPr>
            <p:ph type="sldNum" sz="quarter" idx="10"/>
          </p:nvPr>
        </p:nvSpPr>
        <p:spPr/>
        <p:txBody>
          <a:bodyPr/>
          <a:lstStyle/>
          <a:p>
            <a:fld id="{2A928A6E-F211-8D4D-B41A-2A6DA091F1BF}" type="slidenum">
              <a:rPr lang="en-US" smtClean="0"/>
              <a:t>14</a:t>
            </a:fld>
            <a:endParaRPr lang="en-US"/>
          </a:p>
        </p:txBody>
      </p:sp>
    </p:spTree>
    <p:extLst>
      <p:ext uri="{BB962C8B-B14F-4D97-AF65-F5344CB8AC3E}">
        <p14:creationId xmlns:p14="http://schemas.microsoft.com/office/powerpoint/2010/main" val="27530443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these messages render native to the platform where they are viewed. </a:t>
            </a:r>
          </a:p>
          <a:p>
            <a:r>
              <a:rPr lang="en-US" dirty="0"/>
              <a:t>And this benefit comes with little or no extra cost to the developer.</a:t>
            </a:r>
            <a:endParaRPr lang="en-US" dirty="0">
              <a:cs typeface="Segoe UI Light"/>
            </a:endParaRPr>
          </a:p>
          <a:p>
            <a:r>
              <a:rPr lang="en-US" dirty="0"/>
              <a:t>Define the UI in a declarative language called Adaptive cards and we take care of making the UI compatible to that end point</a:t>
            </a:r>
            <a:endParaRPr lang="en-US" dirty="0">
              <a:cs typeface="Segoe UI Light"/>
            </a:endParaRPr>
          </a:p>
          <a:p>
            <a:endParaRPr lang="en-US" dirty="0"/>
          </a:p>
        </p:txBody>
      </p:sp>
      <p:sp>
        <p:nvSpPr>
          <p:cNvPr id="4" name="Slide Number Placeholder 3"/>
          <p:cNvSpPr>
            <a:spLocks noGrp="1"/>
          </p:cNvSpPr>
          <p:nvPr>
            <p:ph type="sldNum" sz="quarter" idx="10"/>
          </p:nvPr>
        </p:nvSpPr>
        <p:spPr/>
        <p:txBody>
          <a:bodyPr/>
          <a:lstStyle/>
          <a:p>
            <a:fld id="{2A928A6E-F211-8D4D-B41A-2A6DA091F1BF}" type="slidenum">
              <a:rPr lang="en-US" smtClean="0"/>
              <a:t>15</a:t>
            </a:fld>
            <a:endParaRPr lang="en-US"/>
          </a:p>
        </p:txBody>
      </p:sp>
    </p:spTree>
    <p:extLst>
      <p:ext uri="{BB962C8B-B14F-4D97-AF65-F5344CB8AC3E}">
        <p14:creationId xmlns:p14="http://schemas.microsoft.com/office/powerpoint/2010/main" val="13953437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A928A6E-F211-8D4D-B41A-2A6DA091F1BF}" type="slidenum">
              <a:rPr lang="en-US" smtClean="0"/>
              <a:t>16</a:t>
            </a:fld>
            <a:endParaRPr lang="en-US"/>
          </a:p>
        </p:txBody>
      </p:sp>
    </p:spTree>
    <p:extLst>
      <p:ext uri="{BB962C8B-B14F-4D97-AF65-F5344CB8AC3E}">
        <p14:creationId xmlns:p14="http://schemas.microsoft.com/office/powerpoint/2010/main" val="673390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3 success stories to talk about </a:t>
            </a:r>
          </a:p>
          <a:p>
            <a:pPr marL="228600" indent="-228600">
              <a:buAutoNum type="arabicPeriod"/>
            </a:pPr>
            <a:r>
              <a:rPr lang="en-US"/>
              <a:t>MS approvals </a:t>
            </a:r>
            <a:r>
              <a:rPr lang="en-US" err="1"/>
              <a:t>usecases</a:t>
            </a:r>
            <a:r>
              <a:rPr lang="en-US"/>
              <a:t>., where after moving to AM, they saw the time to approve dropped from 6 days to 17 hours leading to $1.5mn savings in late payment fees</a:t>
            </a:r>
          </a:p>
          <a:p>
            <a:pPr marL="228600" indent="-228600">
              <a:buAutoNum type="arabicPeriod"/>
            </a:pPr>
            <a:r>
              <a:rPr lang="en-US" err="1"/>
              <a:t>Sharepoint</a:t>
            </a:r>
            <a:r>
              <a:rPr lang="en-US"/>
              <a:t> saw that engagement with their emails went from 30% to 70% and the time to act dropped from 2 days to 30 min</a:t>
            </a:r>
          </a:p>
          <a:p>
            <a:pPr marL="228600" indent="-228600">
              <a:buAutoNum type="arabicPeriod"/>
            </a:pPr>
            <a:r>
              <a:rPr lang="en-US"/>
              <a:t>We have over 2700 large tenants using AM to power their LOB workflows. </a:t>
            </a:r>
          </a:p>
        </p:txBody>
      </p:sp>
      <p:sp>
        <p:nvSpPr>
          <p:cNvPr id="4" name="Slide Number Placeholder 3"/>
          <p:cNvSpPr>
            <a:spLocks noGrp="1"/>
          </p:cNvSpPr>
          <p:nvPr>
            <p:ph type="sldNum" sz="quarter" idx="5"/>
          </p:nvPr>
        </p:nvSpPr>
        <p:spPr/>
        <p:txBody>
          <a:bodyPr/>
          <a:lstStyle/>
          <a:p>
            <a:fld id="{B3F80C7A-C991-4E73-8089-0C87463E2FEB}" type="slidenum">
              <a:rPr lang="en-US" smtClean="0"/>
              <a:t>17</a:t>
            </a:fld>
            <a:endParaRPr lang="en-US"/>
          </a:p>
        </p:txBody>
      </p:sp>
    </p:spTree>
    <p:extLst>
      <p:ext uri="{BB962C8B-B14F-4D97-AF65-F5344CB8AC3E}">
        <p14:creationId xmlns:p14="http://schemas.microsoft.com/office/powerpoint/2010/main" val="18706940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40151"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4FAA446-E61B-4D43-A3B1-7749AA6DC13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10/28/18 12:11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D5F39913-CA7A-44EF-996B-107914FB7797}"/>
              </a:ext>
            </a:extLst>
          </p:cNvPr>
          <p:cNvSpPr>
            <a:spLocks noGrp="1"/>
          </p:cNvSpPr>
          <p:nvPr>
            <p:ph type="body" idx="1"/>
          </p:nvPr>
        </p:nvSpPr>
        <p:spPr/>
        <p:txBody>
          <a:bodyPr/>
          <a:lstStyle/>
          <a:p>
            <a:pPr fontAlgn="base"/>
            <a:endParaRPr lang="en-IN" sz="900" b="0" i="0" u="none" strike="noStrike" kern="1200" dirty="0">
              <a:solidFill>
                <a:schemeClr val="tx1"/>
              </a:solidFill>
              <a:effectLst/>
              <a:latin typeface="Segoe UI Light" pitchFamily="34" charset="0"/>
              <a:ea typeface="+mn-ea"/>
              <a:cs typeface="+mn-cs"/>
            </a:endParaRPr>
          </a:p>
          <a:p>
            <a:pPr fontAlgn="base"/>
            <a:r>
              <a:rPr lang="en-IN" sz="900" b="0" i="0" u="none" strike="noStrike" kern="1200" dirty="0">
                <a:solidFill>
                  <a:schemeClr val="tx1"/>
                </a:solidFill>
                <a:effectLst/>
                <a:latin typeface="Segoe UI Light" pitchFamily="34" charset="0"/>
                <a:ea typeface="+mn-ea"/>
                <a:cs typeface="+mn-cs"/>
              </a:rPr>
              <a:t>Actionable messages overview : </a:t>
            </a:r>
            <a:r>
              <a:rPr lang="en-IN" sz="900" b="0" i="0" u="none" strike="noStrike" kern="1200" dirty="0">
                <a:solidFill>
                  <a:schemeClr val="tx1"/>
                </a:solidFill>
                <a:effectLst/>
                <a:latin typeface="Segoe UI Light" pitchFamily="34" charset="0"/>
                <a:ea typeface="+mn-ea"/>
                <a:cs typeface="+mn-cs"/>
                <a:hlinkClick r:id="rId3" tooltip="Protected by Outlook: https://docs.microsoft.com/en-us/outlook/actionable-messages/. Click or tap to follow the link."/>
              </a:rPr>
              <a:t>https://docs.microsoft.com/en-us/outlook/actionable-messages/</a:t>
            </a:r>
            <a:endParaRPr lang="en-IN" sz="900" b="0" i="0" u="none" strike="noStrike" kern="1200" dirty="0">
              <a:solidFill>
                <a:schemeClr val="tx1"/>
              </a:solidFill>
              <a:effectLst/>
              <a:latin typeface="Segoe UI Light" pitchFamily="34" charset="0"/>
              <a:ea typeface="+mn-ea"/>
              <a:cs typeface="+mn-cs"/>
            </a:endParaRPr>
          </a:p>
          <a:p>
            <a:pPr fontAlgn="base"/>
            <a:r>
              <a:rPr lang="en-IN" sz="900" b="0" i="0" u="none" strike="noStrike" kern="1200" dirty="0">
                <a:solidFill>
                  <a:schemeClr val="tx1"/>
                </a:solidFill>
                <a:effectLst/>
                <a:latin typeface="Segoe UI Light" pitchFamily="34" charset="0"/>
                <a:ea typeface="+mn-ea"/>
                <a:cs typeface="+mn-cs"/>
              </a:rPr>
              <a:t>Playground for AM: </a:t>
            </a:r>
            <a:r>
              <a:rPr lang="en-IN" sz="900" b="0" i="0" u="none" strike="noStrike" kern="1200" dirty="0">
                <a:solidFill>
                  <a:schemeClr val="tx1"/>
                </a:solidFill>
                <a:effectLst/>
                <a:latin typeface="Segoe UI Light" pitchFamily="34" charset="0"/>
                <a:ea typeface="+mn-ea"/>
                <a:cs typeface="+mn-cs"/>
                <a:hlinkClick r:id="rId4" tooltip="Protected by Outlook: https://messagecardplayground.azurewebsites.net/. Click or tap to follow the link."/>
              </a:rPr>
              <a:t>https://messagecardplayground.azurewebsites.net/</a:t>
            </a:r>
            <a:endParaRPr lang="en-IN" sz="900" b="0" i="0" u="none" strike="noStrike" kern="1200" dirty="0">
              <a:solidFill>
                <a:schemeClr val="tx1"/>
              </a:solidFill>
              <a:effectLst/>
              <a:latin typeface="Segoe UI Light" pitchFamily="34" charset="0"/>
              <a:ea typeface="+mn-ea"/>
              <a:cs typeface="+mn-cs"/>
            </a:endParaRPr>
          </a:p>
          <a:p>
            <a:pPr fontAlgn="base"/>
            <a:r>
              <a:rPr lang="en-IN" sz="900" b="0" i="0" u="none" strike="noStrike" kern="1200" dirty="0">
                <a:solidFill>
                  <a:schemeClr val="tx1"/>
                </a:solidFill>
                <a:effectLst/>
                <a:latin typeface="Segoe UI Light" pitchFamily="34" charset="0"/>
                <a:ea typeface="+mn-ea"/>
                <a:cs typeface="+mn-cs"/>
              </a:rPr>
              <a:t>Adaptive card documentation: </a:t>
            </a:r>
            <a:r>
              <a:rPr lang="en-IN" sz="900" b="0" i="0" u="none" strike="noStrike" kern="1200" dirty="0">
                <a:solidFill>
                  <a:schemeClr val="tx1"/>
                </a:solidFill>
                <a:effectLst/>
                <a:latin typeface="Segoe UI Light" pitchFamily="34" charset="0"/>
                <a:ea typeface="+mn-ea"/>
                <a:cs typeface="+mn-cs"/>
                <a:hlinkClick r:id="rId5" tooltip="Protected by Outlook: http://adaptivecards.io/. Click or tap to follow the link."/>
              </a:rPr>
              <a:t>http://adaptivecards.io/</a:t>
            </a:r>
            <a:endParaRPr lang="en-IN" sz="900" b="0" i="0" u="none" strike="noStrike" kern="1200" dirty="0">
              <a:solidFill>
                <a:schemeClr val="tx1"/>
              </a:solidFill>
              <a:effectLst/>
              <a:latin typeface="Segoe UI Light" pitchFamily="34" charset="0"/>
              <a:ea typeface="+mn-ea"/>
              <a:cs typeface="+mn-cs"/>
            </a:endParaRPr>
          </a:p>
          <a:p>
            <a:pPr fontAlgn="base"/>
            <a:r>
              <a:rPr lang="en-IN" sz="900" b="0" i="0" u="none" strike="noStrike" kern="1200" dirty="0">
                <a:solidFill>
                  <a:schemeClr val="tx1"/>
                </a:solidFill>
                <a:effectLst/>
                <a:latin typeface="Segoe UI Light" pitchFamily="34" charset="0"/>
                <a:ea typeface="+mn-ea"/>
                <a:cs typeface="+mn-cs"/>
              </a:rPr>
              <a:t>AM registration portal: https://acdesignerstaging.azurewebsites.net/</a:t>
            </a:r>
          </a:p>
          <a:p>
            <a:pPr fontAlgn="base"/>
            <a:r>
              <a:rPr lang="en-IN" sz="900" b="0" i="0" u="none" strike="noStrike" kern="1200" dirty="0" err="1">
                <a:solidFill>
                  <a:schemeClr val="tx1"/>
                </a:solidFill>
                <a:effectLst/>
                <a:latin typeface="Segoe UI Light" pitchFamily="34" charset="0"/>
                <a:ea typeface="+mn-ea"/>
                <a:cs typeface="+mn-cs"/>
              </a:rPr>
              <a:t>Github</a:t>
            </a:r>
            <a:r>
              <a:rPr lang="en-IN" sz="900" b="0" i="0" u="none" strike="noStrike" kern="1200" dirty="0">
                <a:solidFill>
                  <a:schemeClr val="tx1"/>
                </a:solidFill>
                <a:effectLst/>
                <a:latin typeface="Segoe UI Light" pitchFamily="34" charset="0"/>
                <a:ea typeface="+mn-ea"/>
                <a:cs typeface="+mn-cs"/>
              </a:rPr>
              <a:t> link for adaptive card library : </a:t>
            </a:r>
            <a:r>
              <a:rPr lang="en-IN" sz="900" b="0" i="0" u="none" strike="noStrike" kern="1200" dirty="0">
                <a:solidFill>
                  <a:schemeClr val="tx1"/>
                </a:solidFill>
                <a:effectLst/>
                <a:latin typeface="Segoe UI Light" pitchFamily="34" charset="0"/>
                <a:ea typeface="+mn-ea"/>
                <a:cs typeface="+mn-cs"/>
                <a:hlinkClick r:id="rId6" tooltip="Protected by Outlook: https://github.com/Microsoft/AdaptiveCards. Click or tap to follow the link."/>
              </a:rPr>
              <a:t>https://github.com/Microsoft/AdaptiveCards</a:t>
            </a:r>
            <a:endParaRPr lang="en-IN" sz="900" b="0" i="0" u="none" strike="noStrike" kern="1200" dirty="0">
              <a:solidFill>
                <a:schemeClr val="tx1"/>
              </a:solidFill>
              <a:effectLst/>
              <a:latin typeface="Segoe UI Light" pitchFamily="34" charset="0"/>
              <a:ea typeface="+mn-ea"/>
              <a:cs typeface="+mn-cs"/>
            </a:endParaRPr>
          </a:p>
          <a:p>
            <a:pPr fontAlgn="base"/>
            <a:r>
              <a:rPr lang="en-IN" sz="900" b="0" i="0" u="none" strike="noStrike" kern="1200" dirty="0">
                <a:solidFill>
                  <a:schemeClr val="tx1"/>
                </a:solidFill>
                <a:effectLst/>
                <a:latin typeface="Segoe UI Light" pitchFamily="34" charset="0"/>
                <a:ea typeface="+mn-ea"/>
                <a:cs typeface="+mn-cs"/>
              </a:rPr>
              <a:t>Adaptive card Drag-n-Drop designer(preview) - </a:t>
            </a:r>
            <a:r>
              <a:rPr lang="en-IN" sz="900" b="0" i="0" u="none" strike="noStrike" kern="1200" dirty="0">
                <a:solidFill>
                  <a:schemeClr val="tx1"/>
                </a:solidFill>
                <a:effectLst/>
                <a:latin typeface="Segoe UI Light" pitchFamily="34" charset="0"/>
                <a:ea typeface="+mn-ea"/>
                <a:cs typeface="+mn-cs"/>
                <a:hlinkClick r:id="rId7" tooltip="Protected by Outlook: https://acdesignerstaging.azurewebsites.net/. Click or tap to follow the link."/>
              </a:rPr>
              <a:t>https://acdesignerstaging.azurewebsites.net/</a:t>
            </a:r>
            <a:endParaRPr lang="en-IN" sz="900" b="0" i="0" u="none" strike="noStrike" kern="1200" dirty="0">
              <a:solidFill>
                <a:schemeClr val="tx1"/>
              </a:solidFill>
              <a:effectLst/>
              <a:latin typeface="Segoe UI Light" pitchFamily="34" charset="0"/>
              <a:ea typeface="+mn-ea"/>
              <a:cs typeface="+mn-cs"/>
            </a:endParaRPr>
          </a:p>
          <a:p>
            <a:endParaRPr lang="en-US" dirty="0">
              <a:cs typeface="Segoe UI Light"/>
            </a:endParaRPr>
          </a:p>
          <a:p>
            <a:r>
              <a:rPr lang="en-US" dirty="0">
                <a:cs typeface="Segoe UI Light"/>
              </a:rPr>
              <a:t>Copy the following json to message card playground and add some text in the input box : </a:t>
            </a:r>
            <a:r>
              <a:rPr lang="en-US" u="sng" dirty="0">
                <a:solidFill>
                  <a:schemeClr val="bg2"/>
                </a:solidFill>
                <a:cs typeface="Segoe UI Light"/>
              </a:rPr>
              <a:t>https://messagecardplayground.azurewebsites.net/ </a:t>
            </a:r>
          </a:p>
          <a:p>
            <a:r>
              <a:rPr lang="en-US" dirty="0"/>
              <a:t>{</a:t>
            </a:r>
          </a:p>
          <a:p>
            <a:r>
              <a:rPr lang="en-US" dirty="0"/>
              <a:t>    "$schema": "</a:t>
            </a:r>
            <a:r>
              <a:rPr lang="en-US" dirty="0">
                <a:hlinkClick r:id="rId8"/>
              </a:rPr>
              <a:t>http://adaptivecards.io/schemas/adaptive-</a:t>
            </a:r>
            <a:r>
              <a:rPr lang="en-US" dirty="0" err="1">
                <a:hlinkClick r:id="rId8"/>
              </a:rPr>
              <a:t>card.json</a:t>
            </a:r>
            <a:r>
              <a:rPr lang="en-US" dirty="0"/>
              <a:t>",</a:t>
            </a:r>
            <a:endParaRPr lang="en-US" dirty="0">
              <a:cs typeface="Segoe UI Light"/>
            </a:endParaRPr>
          </a:p>
          <a:p>
            <a:r>
              <a:rPr lang="en-US" dirty="0"/>
              <a:t>    "type": "</a:t>
            </a:r>
            <a:r>
              <a:rPr lang="en-US" dirty="0" err="1"/>
              <a:t>AdaptiveCard</a:t>
            </a:r>
            <a:r>
              <a:rPr lang="en-US" dirty="0"/>
              <a:t>",</a:t>
            </a:r>
            <a:endParaRPr lang="en-US" dirty="0">
              <a:cs typeface="Segoe UI Light"/>
            </a:endParaRPr>
          </a:p>
          <a:p>
            <a:r>
              <a:rPr lang="en-US" dirty="0"/>
              <a:t>    "version": "1.0",</a:t>
            </a:r>
            <a:endParaRPr lang="en-US" dirty="0">
              <a:cs typeface="Segoe UI Light"/>
            </a:endParaRPr>
          </a:p>
          <a:p>
            <a:r>
              <a:rPr lang="en-US" dirty="0"/>
              <a:t>    "body": [</a:t>
            </a:r>
            <a:endParaRPr lang="en-US" dirty="0">
              <a:cs typeface="Segoe UI Light"/>
            </a:endParaRPr>
          </a:p>
          <a:p>
            <a:r>
              <a:rPr lang="en-US" dirty="0"/>
              <a:t>        {</a:t>
            </a:r>
            <a:endParaRPr lang="en-US" dirty="0">
              <a:cs typeface="Segoe UI Light"/>
            </a:endParaRPr>
          </a:p>
          <a:p>
            <a:r>
              <a:rPr lang="en-US" dirty="0"/>
              <a:t>            "type": "</a:t>
            </a:r>
            <a:r>
              <a:rPr lang="en-US" dirty="0" err="1"/>
              <a:t>TextBlock</a:t>
            </a:r>
            <a:r>
              <a:rPr lang="en-US" dirty="0"/>
              <a:t>",</a:t>
            </a:r>
            <a:endParaRPr lang="en-US" dirty="0">
              <a:cs typeface="Segoe UI Light"/>
            </a:endParaRPr>
          </a:p>
          <a:p>
            <a:r>
              <a:rPr lang="en-US" dirty="0"/>
              <a:t>            "text": "**Sample Card to test actions using Azure functions**"</a:t>
            </a:r>
            <a:endParaRPr lang="en-US" dirty="0">
              <a:cs typeface="Segoe UI Light"/>
            </a:endParaRPr>
          </a:p>
          <a:p>
            <a:r>
              <a:rPr lang="en-US" dirty="0"/>
              <a:t>        },</a:t>
            </a:r>
            <a:endParaRPr lang="en-US" dirty="0">
              <a:cs typeface="Segoe UI Light"/>
            </a:endParaRPr>
          </a:p>
          <a:p>
            <a:r>
              <a:rPr lang="en-US" dirty="0"/>
              <a:t>        {</a:t>
            </a:r>
            <a:endParaRPr lang="en-US" dirty="0">
              <a:cs typeface="Segoe UI Light"/>
            </a:endParaRPr>
          </a:p>
          <a:p>
            <a:r>
              <a:rPr lang="en-US" dirty="0"/>
              <a:t>            "type": "</a:t>
            </a:r>
            <a:r>
              <a:rPr lang="en-US" dirty="0" err="1"/>
              <a:t>Input.Text</a:t>
            </a:r>
            <a:r>
              <a:rPr lang="en-US" dirty="0"/>
              <a:t>",</a:t>
            </a:r>
            <a:endParaRPr lang="en-US" dirty="0">
              <a:cs typeface="Segoe UI Light"/>
            </a:endParaRPr>
          </a:p>
          <a:p>
            <a:r>
              <a:rPr lang="en-US" dirty="0"/>
              <a:t>            "</a:t>
            </a:r>
            <a:r>
              <a:rPr lang="en-US" dirty="0" err="1"/>
              <a:t>isMultiline</a:t>
            </a:r>
            <a:r>
              <a:rPr lang="en-US" dirty="0"/>
              <a:t>": true,</a:t>
            </a:r>
            <a:endParaRPr lang="en-US" dirty="0">
              <a:cs typeface="Segoe UI Light"/>
            </a:endParaRPr>
          </a:p>
          <a:p>
            <a:r>
              <a:rPr lang="en-US" dirty="0"/>
              <a:t>            "id": "comment",</a:t>
            </a:r>
            <a:endParaRPr lang="en-US" dirty="0">
              <a:cs typeface="Segoe UI Light"/>
            </a:endParaRPr>
          </a:p>
          <a:p>
            <a:r>
              <a:rPr lang="en-US" dirty="0"/>
              <a:t>            "placeholder": "Sample text"</a:t>
            </a:r>
            <a:endParaRPr lang="en-US" dirty="0">
              <a:cs typeface="Segoe UI Light"/>
            </a:endParaRPr>
          </a:p>
          <a:p>
            <a:r>
              <a:rPr lang="en-US" dirty="0"/>
              <a:t>        }</a:t>
            </a:r>
            <a:endParaRPr lang="en-US" dirty="0">
              <a:cs typeface="Segoe UI Light"/>
            </a:endParaRPr>
          </a:p>
          <a:p>
            <a:r>
              <a:rPr lang="en-US" dirty="0"/>
              <a:t>    ],</a:t>
            </a:r>
            <a:endParaRPr lang="en-US" dirty="0">
              <a:cs typeface="Segoe UI Light"/>
            </a:endParaRPr>
          </a:p>
          <a:p>
            <a:r>
              <a:rPr lang="en-US" dirty="0"/>
              <a:t>    "actions": [</a:t>
            </a:r>
            <a:endParaRPr lang="en-US" dirty="0">
              <a:cs typeface="Segoe UI Light"/>
            </a:endParaRPr>
          </a:p>
          <a:p>
            <a:r>
              <a:rPr lang="en-US" dirty="0"/>
              <a:t>        {</a:t>
            </a:r>
          </a:p>
          <a:p>
            <a:r>
              <a:rPr lang="en-US" dirty="0"/>
              <a:t>            "type": "</a:t>
            </a:r>
            <a:r>
              <a:rPr lang="en-US" dirty="0" err="1"/>
              <a:t>Action.Http</a:t>
            </a:r>
            <a:r>
              <a:rPr lang="en-US" dirty="0"/>
              <a:t>",</a:t>
            </a:r>
          </a:p>
          <a:p>
            <a:r>
              <a:rPr lang="en-US" dirty="0"/>
              <a:t>            "</a:t>
            </a:r>
            <a:r>
              <a:rPr lang="en-US" dirty="0" err="1"/>
              <a:t>isPrimary</a:t>
            </a:r>
            <a:r>
              <a:rPr lang="en-US" dirty="0"/>
              <a:t>": true,</a:t>
            </a:r>
          </a:p>
          <a:p>
            <a:r>
              <a:rPr lang="en-US" dirty="0"/>
              <a:t>            "method": "POST",</a:t>
            </a:r>
          </a:p>
          <a:p>
            <a:r>
              <a:rPr lang="en-US" dirty="0"/>
              <a:t>            "title": "Add Comment",</a:t>
            </a:r>
          </a:p>
          <a:p>
            <a:r>
              <a:rPr lang="en-US" dirty="0"/>
              <a:t>            "</a:t>
            </a:r>
            <a:r>
              <a:rPr lang="en-US" dirty="0" err="1"/>
              <a:t>url</a:t>
            </a:r>
            <a:r>
              <a:rPr lang="en-US" dirty="0"/>
              <a:t>": " </a:t>
            </a:r>
            <a:r>
              <a:rPr lang="en-US" dirty="0">
                <a:hlinkClick r:id="rId9"/>
              </a:rPr>
              <a:t>https://papal-adaptivetesting.azurewebsites.net/api/authurl?code=Xkhy3R025U1eaxa4qn4B3GklZVGPHVvbuFO0OAkPR8NumOd/X1LCyw==</a:t>
            </a:r>
            <a:r>
              <a:rPr lang="en-US" dirty="0"/>
              <a:t>",</a:t>
            </a:r>
          </a:p>
          <a:p>
            <a:r>
              <a:rPr lang="en-US" dirty="0"/>
              <a:t>            "body": "{{</a:t>
            </a:r>
            <a:r>
              <a:rPr lang="en-US" dirty="0" err="1"/>
              <a:t>comment.value</a:t>
            </a:r>
            <a:r>
              <a:rPr lang="en-US" dirty="0"/>
              <a:t>}}"</a:t>
            </a:r>
          </a:p>
          <a:p>
            <a:r>
              <a:rPr lang="en-US" dirty="0"/>
              <a:t>        }</a:t>
            </a:r>
          </a:p>
          <a:p>
            <a:r>
              <a:rPr lang="en-US" dirty="0"/>
              <a:t>    ]</a:t>
            </a:r>
          </a:p>
          <a:p>
            <a:r>
              <a:rPr lang="en-US" dirty="0"/>
              <a:t>}</a:t>
            </a:r>
          </a:p>
          <a:p>
            <a:endParaRPr lang="en-US" dirty="0">
              <a:cs typeface="Segoe UI Light"/>
            </a:endParaRPr>
          </a:p>
        </p:txBody>
      </p:sp>
    </p:spTree>
    <p:extLst>
      <p:ext uri="{BB962C8B-B14F-4D97-AF65-F5344CB8AC3E}">
        <p14:creationId xmlns:p14="http://schemas.microsoft.com/office/powerpoint/2010/main" val="41199678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10/28/18 12:11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6014869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40151"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10/28/18 12:11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DA9D0137-580D-4992-8FD9-630EBFCE6314}"/>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9189605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Microsoft 2016</a:t>
            </a:r>
          </a:p>
        </p:txBody>
      </p:sp>
      <p:sp>
        <p:nvSpPr>
          <p:cNvPr id="5" name="Footer Placeholder 4"/>
          <p:cNvSpPr>
            <a:spLocks noGrp="1"/>
          </p:cNvSpPr>
          <p:nvPr>
            <p:ph type="ftr" sz="quarter" idx="11"/>
          </p:nvPr>
        </p:nvSpPr>
        <p:spPr/>
        <p:txBody>
          <a:bodyPr/>
          <a:lstStyle/>
          <a:p>
            <a:pPr marL="571500" marR="0" lvl="0" indent="0" algn="l" defTabSz="940151"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C2BE44A0-F206-4724-9819-24126E964E5E}"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10/28/18 12:11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FAA07D22-CE57-4593-B039-D467DEE0CBC1}"/>
              </a:ext>
            </a:extLst>
          </p:cNvPr>
          <p:cNvSpPr>
            <a:spLocks noGrp="1"/>
          </p:cNvSpPr>
          <p:nvPr>
            <p:ph type="body" idx="1"/>
          </p:nvPr>
        </p:nvSpPr>
        <p:spPr/>
        <p:txBody>
          <a:bodyPr/>
          <a:lstStyle/>
          <a:p>
            <a:pPr defTabSz="959325">
              <a:spcAft>
                <a:spcPts val="350"/>
              </a:spcAft>
              <a:defRPr/>
            </a:pPr>
            <a:r>
              <a:rPr lang="en-US"/>
              <a:t>Emphasize that “We are listening” and encourage folks to go to user voice. </a:t>
            </a:r>
          </a:p>
          <a:p>
            <a:endParaRPr lang="en-US"/>
          </a:p>
        </p:txBody>
      </p:sp>
    </p:spTree>
    <p:extLst>
      <p:ext uri="{BB962C8B-B14F-4D97-AF65-F5344CB8AC3E}">
        <p14:creationId xmlns:p14="http://schemas.microsoft.com/office/powerpoint/2010/main" val="2425808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40151"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10/28/18 12:11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3556125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Slide Number Placeholder 3"/>
          <p:cNvSpPr>
            <a:spLocks noGrp="1"/>
          </p:cNvSpPr>
          <p:nvPr>
            <p:ph type="sldNum" sz="quarter" idx="10"/>
          </p:nvPr>
        </p:nvSpPr>
        <p:spPr/>
        <p:txBody>
          <a:bodyPr/>
          <a:lstStyle/>
          <a:p>
            <a:pPr marL="0" marR="0" lvl="0" indent="0" algn="r" defTabSz="959325" rtl="0" eaLnBrk="1" fontAlgn="auto" latinLnBrk="0" hangingPunct="1">
              <a:lnSpc>
                <a:spcPct val="100000"/>
              </a:lnSpc>
              <a:spcBef>
                <a:spcPts val="0"/>
              </a:spcBef>
              <a:spcAft>
                <a:spcPts val="0"/>
              </a:spcAft>
              <a:buClrTx/>
              <a:buSzTx/>
              <a:buFontTx/>
              <a:buNone/>
              <a:tabLst/>
              <a:defRPr/>
            </a:pPr>
            <a:fld id="{779553A1-7CAC-401F-8751-F9976ACDD165}"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59325"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86C8CAC2-1541-4C56-BE3F-4414AFADC758}"/>
              </a:ext>
            </a:extLst>
          </p:cNvPr>
          <p:cNvSpPr>
            <a:spLocks noGrp="1"/>
          </p:cNvSpPr>
          <p:nvPr>
            <p:ph type="body" idx="1"/>
          </p:nvPr>
        </p:nvSpPr>
        <p:spPr/>
        <p:txBody>
          <a:bodyPr/>
          <a:lstStyle/>
          <a:p>
            <a:r>
              <a:rPr lang="en-US"/>
              <a:t>Tap into the Office and Outlook audience</a:t>
            </a:r>
          </a:p>
          <a:p>
            <a:r>
              <a:rPr lang="en-US"/>
              <a:t>Easy to build and deploy</a:t>
            </a:r>
          </a:p>
          <a:p>
            <a:endParaRPr lang="en-US"/>
          </a:p>
        </p:txBody>
      </p:sp>
    </p:spTree>
    <p:extLst>
      <p:ext uri="{BB962C8B-B14F-4D97-AF65-F5344CB8AC3E}">
        <p14:creationId xmlns:p14="http://schemas.microsoft.com/office/powerpoint/2010/main" val="12147624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Usage report: looking at building a usage report where admins can see how many people have the add-in and how many people are using it across different Outlook Clients.</a:t>
            </a:r>
          </a:p>
          <a:p>
            <a:endParaRPr lang="en-US" dirty="0"/>
          </a:p>
          <a:p>
            <a:r>
              <a:rPr lang="en-US" dirty="0" err="1"/>
              <a:t>Pinnable</a:t>
            </a:r>
            <a:r>
              <a:rPr lang="en-US" dirty="0"/>
              <a:t> </a:t>
            </a:r>
            <a:r>
              <a:rPr lang="en-US" dirty="0" err="1"/>
              <a:t>taskpane</a:t>
            </a:r>
            <a:r>
              <a:rPr lang="en-US" dirty="0"/>
              <a:t> in other Outlook clients</a:t>
            </a:r>
          </a:p>
          <a:p>
            <a:r>
              <a:rPr lang="en-US" dirty="0"/>
              <a:t>SSO in other Outlook clients</a:t>
            </a:r>
          </a:p>
          <a:p>
            <a:endParaRPr lang="en-US" dirty="0"/>
          </a:p>
          <a:p>
            <a:r>
              <a:rPr lang="en-US" dirty="0"/>
              <a:t>GRAPH APIs that are in progress:</a:t>
            </a:r>
          </a:p>
          <a:p>
            <a:pPr lvl="1"/>
            <a:r>
              <a:rPr lang="en-US" dirty="0"/>
              <a:t>Search Folders</a:t>
            </a:r>
          </a:p>
          <a:p>
            <a:pPr lvl="1"/>
            <a:r>
              <a:rPr lang="en-US" dirty="0"/>
              <a:t>Email as EML/MIME</a:t>
            </a:r>
          </a:p>
          <a:p>
            <a:pPr lvl="1"/>
            <a:r>
              <a:rPr lang="en-US" dirty="0"/>
              <a:t>Email backup APIs</a:t>
            </a:r>
          </a:p>
          <a:p>
            <a:pPr lvl="1"/>
            <a:r>
              <a:rPr lang="en-US" dirty="0"/>
              <a:t>New calendar sharing models and access to delegate’s calendar via it</a:t>
            </a:r>
          </a:p>
          <a:p>
            <a:pPr lvl="1"/>
            <a:r>
              <a:rPr lang="en-US" dirty="0"/>
              <a:t>Developer dashboard</a:t>
            </a:r>
          </a:p>
          <a:p>
            <a:pPr lvl="2"/>
            <a:r>
              <a:rPr lang="en-US" dirty="0"/>
              <a:t>Periodic updates for developers to get key metrices.</a:t>
            </a:r>
          </a:p>
          <a:p>
            <a:endParaRPr lang="en-US" dirty="0"/>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40151"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10/28/18 12:11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9499184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40151"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4FAA446-E61B-4D43-A3B1-7749AA6DC13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10/28/18 12:11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D5F39913-CA7A-44EF-996B-107914FB7797}"/>
              </a:ext>
            </a:extLst>
          </p:cNvPr>
          <p:cNvSpPr>
            <a:spLocks noGrp="1"/>
          </p:cNvSpPr>
          <p:nvPr>
            <p:ph type="body" idx="1"/>
          </p:nvPr>
        </p:nvSpPr>
        <p:spPr/>
        <p:txBody>
          <a:bodyPr/>
          <a:lstStyle/>
          <a:p>
            <a:pPr fontAlgn="base"/>
            <a:endParaRPr lang="en-IN" sz="900" b="0" i="0" u="none" strike="noStrike" kern="1200" dirty="0">
              <a:solidFill>
                <a:schemeClr val="tx1"/>
              </a:solidFill>
              <a:effectLst/>
              <a:latin typeface="Segoe UI Light" pitchFamily="34" charset="0"/>
              <a:ea typeface="+mn-ea"/>
              <a:cs typeface="+mn-cs"/>
            </a:endParaRPr>
          </a:p>
          <a:p>
            <a:pPr fontAlgn="base"/>
            <a:r>
              <a:rPr lang="en-IN" sz="900" b="0" i="0" u="none" strike="noStrike" kern="1200" dirty="0">
                <a:solidFill>
                  <a:schemeClr val="tx1"/>
                </a:solidFill>
                <a:effectLst/>
                <a:latin typeface="Segoe UI Light" pitchFamily="34" charset="0"/>
                <a:ea typeface="+mn-ea"/>
                <a:cs typeface="+mn-cs"/>
              </a:rPr>
              <a:t>Actionable messages overview : </a:t>
            </a:r>
            <a:r>
              <a:rPr lang="en-IN" sz="900" b="0" i="0" u="none" strike="noStrike" kern="1200" dirty="0">
                <a:solidFill>
                  <a:schemeClr val="tx1"/>
                </a:solidFill>
                <a:effectLst/>
                <a:latin typeface="Segoe UI Light" pitchFamily="34" charset="0"/>
                <a:ea typeface="+mn-ea"/>
                <a:cs typeface="+mn-cs"/>
                <a:hlinkClick r:id="rId3" tooltip="Protected by Outlook: https://docs.microsoft.com/en-us/outlook/actionable-messages/. Click or tap to follow the link."/>
              </a:rPr>
              <a:t>https://docs.microsoft.com/en-us/outlook/actionable-messages/</a:t>
            </a:r>
            <a:endParaRPr lang="en-IN" sz="900" b="0" i="0" u="none" strike="noStrike" kern="1200" dirty="0">
              <a:solidFill>
                <a:schemeClr val="tx1"/>
              </a:solidFill>
              <a:effectLst/>
              <a:latin typeface="Segoe UI Light" pitchFamily="34" charset="0"/>
              <a:ea typeface="+mn-ea"/>
              <a:cs typeface="+mn-cs"/>
            </a:endParaRPr>
          </a:p>
          <a:p>
            <a:pPr fontAlgn="base"/>
            <a:r>
              <a:rPr lang="en-IN" sz="900" b="0" i="0" u="none" strike="noStrike" kern="1200" dirty="0">
                <a:solidFill>
                  <a:schemeClr val="tx1"/>
                </a:solidFill>
                <a:effectLst/>
                <a:latin typeface="Segoe UI Light" pitchFamily="34" charset="0"/>
                <a:ea typeface="+mn-ea"/>
                <a:cs typeface="+mn-cs"/>
              </a:rPr>
              <a:t>Playground for AM: </a:t>
            </a:r>
            <a:r>
              <a:rPr lang="en-IN" sz="900" b="0" i="0" u="none" strike="noStrike" kern="1200" dirty="0">
                <a:solidFill>
                  <a:schemeClr val="tx1"/>
                </a:solidFill>
                <a:effectLst/>
                <a:latin typeface="Segoe UI Light" pitchFamily="34" charset="0"/>
                <a:ea typeface="+mn-ea"/>
                <a:cs typeface="+mn-cs"/>
                <a:hlinkClick r:id="rId4" tooltip="Protected by Outlook: https://messagecardplayground.azurewebsites.net/. Click or tap to follow the link."/>
              </a:rPr>
              <a:t>https://messagecardplayground.azurewebsites.net/</a:t>
            </a:r>
            <a:endParaRPr lang="en-IN" sz="900" b="0" i="0" u="none" strike="noStrike" kern="1200" dirty="0">
              <a:solidFill>
                <a:schemeClr val="tx1"/>
              </a:solidFill>
              <a:effectLst/>
              <a:latin typeface="Segoe UI Light" pitchFamily="34" charset="0"/>
              <a:ea typeface="+mn-ea"/>
              <a:cs typeface="+mn-cs"/>
            </a:endParaRPr>
          </a:p>
          <a:p>
            <a:pPr fontAlgn="base"/>
            <a:r>
              <a:rPr lang="en-IN" sz="900" b="0" i="0" u="none" strike="noStrike" kern="1200" dirty="0">
                <a:solidFill>
                  <a:schemeClr val="tx1"/>
                </a:solidFill>
                <a:effectLst/>
                <a:latin typeface="Segoe UI Light" pitchFamily="34" charset="0"/>
                <a:ea typeface="+mn-ea"/>
                <a:cs typeface="+mn-cs"/>
              </a:rPr>
              <a:t>Adaptive card documentation: </a:t>
            </a:r>
            <a:r>
              <a:rPr lang="en-IN" sz="900" b="0" i="0" u="none" strike="noStrike" kern="1200" dirty="0">
                <a:solidFill>
                  <a:schemeClr val="tx1"/>
                </a:solidFill>
                <a:effectLst/>
                <a:latin typeface="Segoe UI Light" pitchFamily="34" charset="0"/>
                <a:ea typeface="+mn-ea"/>
                <a:cs typeface="+mn-cs"/>
                <a:hlinkClick r:id="rId5" tooltip="Protected by Outlook: http://adaptivecards.io/. Click or tap to follow the link."/>
              </a:rPr>
              <a:t>http://adaptivecards.io/</a:t>
            </a:r>
            <a:endParaRPr lang="en-IN" sz="900" b="0" i="0" u="none" strike="noStrike" kern="1200" dirty="0">
              <a:solidFill>
                <a:schemeClr val="tx1"/>
              </a:solidFill>
              <a:effectLst/>
              <a:latin typeface="Segoe UI Light" pitchFamily="34" charset="0"/>
              <a:ea typeface="+mn-ea"/>
              <a:cs typeface="+mn-cs"/>
            </a:endParaRPr>
          </a:p>
          <a:p>
            <a:pPr fontAlgn="base"/>
            <a:r>
              <a:rPr lang="en-IN" sz="900" b="0" i="0" u="none" strike="noStrike" kern="1200" dirty="0">
                <a:solidFill>
                  <a:schemeClr val="tx1"/>
                </a:solidFill>
                <a:effectLst/>
                <a:latin typeface="Segoe UI Light" pitchFamily="34" charset="0"/>
                <a:ea typeface="+mn-ea"/>
                <a:cs typeface="+mn-cs"/>
              </a:rPr>
              <a:t>AM registration portal: https://acdesignerstaging.azurewebsites.net/</a:t>
            </a:r>
          </a:p>
          <a:p>
            <a:pPr fontAlgn="base"/>
            <a:r>
              <a:rPr lang="en-IN" sz="900" b="0" i="0" u="none" strike="noStrike" kern="1200" dirty="0" err="1">
                <a:solidFill>
                  <a:schemeClr val="tx1"/>
                </a:solidFill>
                <a:effectLst/>
                <a:latin typeface="Segoe UI Light" pitchFamily="34" charset="0"/>
                <a:ea typeface="+mn-ea"/>
                <a:cs typeface="+mn-cs"/>
              </a:rPr>
              <a:t>Github</a:t>
            </a:r>
            <a:r>
              <a:rPr lang="en-IN" sz="900" b="0" i="0" u="none" strike="noStrike" kern="1200" dirty="0">
                <a:solidFill>
                  <a:schemeClr val="tx1"/>
                </a:solidFill>
                <a:effectLst/>
                <a:latin typeface="Segoe UI Light" pitchFamily="34" charset="0"/>
                <a:ea typeface="+mn-ea"/>
                <a:cs typeface="+mn-cs"/>
              </a:rPr>
              <a:t> link for adaptive card library : </a:t>
            </a:r>
            <a:r>
              <a:rPr lang="en-IN" sz="900" b="0" i="0" u="none" strike="noStrike" kern="1200" dirty="0">
                <a:solidFill>
                  <a:schemeClr val="tx1"/>
                </a:solidFill>
                <a:effectLst/>
                <a:latin typeface="Segoe UI Light" pitchFamily="34" charset="0"/>
                <a:ea typeface="+mn-ea"/>
                <a:cs typeface="+mn-cs"/>
                <a:hlinkClick r:id="rId6" tooltip="Protected by Outlook: https://github.com/Microsoft/AdaptiveCards. Click or tap to follow the link."/>
              </a:rPr>
              <a:t>https://github.com/Microsoft/AdaptiveCards</a:t>
            </a:r>
            <a:endParaRPr lang="en-IN" sz="900" b="0" i="0" u="none" strike="noStrike" kern="1200" dirty="0">
              <a:solidFill>
                <a:schemeClr val="tx1"/>
              </a:solidFill>
              <a:effectLst/>
              <a:latin typeface="Segoe UI Light" pitchFamily="34" charset="0"/>
              <a:ea typeface="+mn-ea"/>
              <a:cs typeface="+mn-cs"/>
            </a:endParaRPr>
          </a:p>
          <a:p>
            <a:pPr fontAlgn="base"/>
            <a:r>
              <a:rPr lang="en-IN" sz="900" b="0" i="0" u="none" strike="noStrike" kern="1200" dirty="0">
                <a:solidFill>
                  <a:schemeClr val="tx1"/>
                </a:solidFill>
                <a:effectLst/>
                <a:latin typeface="Segoe UI Light" pitchFamily="34" charset="0"/>
                <a:ea typeface="+mn-ea"/>
                <a:cs typeface="+mn-cs"/>
              </a:rPr>
              <a:t>Adaptive card Drag-n-Drop designer(preview) - </a:t>
            </a:r>
            <a:r>
              <a:rPr lang="en-IN" sz="900" b="0" i="0" u="none" strike="noStrike" kern="1200" dirty="0">
                <a:solidFill>
                  <a:schemeClr val="tx1"/>
                </a:solidFill>
                <a:effectLst/>
                <a:latin typeface="Segoe UI Light" pitchFamily="34" charset="0"/>
                <a:ea typeface="+mn-ea"/>
                <a:cs typeface="+mn-cs"/>
                <a:hlinkClick r:id="rId7" tooltip="Protected by Outlook: https://acdesignerstaging.azurewebsites.net/. Click or tap to follow the link."/>
              </a:rPr>
              <a:t>https://acdesignerstaging.azurewebsites.net/</a:t>
            </a:r>
            <a:endParaRPr lang="en-IN" sz="900" b="0" i="0" u="none" strike="noStrike" kern="1200" dirty="0">
              <a:solidFill>
                <a:schemeClr val="tx1"/>
              </a:solidFill>
              <a:effectLst/>
              <a:latin typeface="Segoe UI Light" pitchFamily="34" charset="0"/>
              <a:ea typeface="+mn-ea"/>
              <a:cs typeface="+mn-cs"/>
            </a:endParaRPr>
          </a:p>
          <a:p>
            <a:endParaRPr lang="en-US" dirty="0">
              <a:cs typeface="Segoe UI Light"/>
            </a:endParaRPr>
          </a:p>
          <a:p>
            <a:r>
              <a:rPr lang="en-US" dirty="0">
                <a:cs typeface="Segoe UI Light"/>
              </a:rPr>
              <a:t>Copy the following json to message card playground and add some text in the input box : </a:t>
            </a:r>
            <a:r>
              <a:rPr lang="en-US" u="sng" dirty="0">
                <a:solidFill>
                  <a:schemeClr val="bg2"/>
                </a:solidFill>
                <a:cs typeface="Segoe UI Light"/>
              </a:rPr>
              <a:t>https://messagecardplayground.azurewebsites.net/ </a:t>
            </a:r>
          </a:p>
          <a:p>
            <a:r>
              <a:rPr lang="en-US" dirty="0"/>
              <a:t>{</a:t>
            </a:r>
          </a:p>
          <a:p>
            <a:r>
              <a:rPr lang="en-US" dirty="0"/>
              <a:t>    "$schema": "</a:t>
            </a:r>
            <a:r>
              <a:rPr lang="en-US" dirty="0">
                <a:hlinkClick r:id="rId8"/>
              </a:rPr>
              <a:t>http://adaptivecards.io/schemas/adaptive-</a:t>
            </a:r>
            <a:r>
              <a:rPr lang="en-US" dirty="0" err="1">
                <a:hlinkClick r:id="rId8"/>
              </a:rPr>
              <a:t>card.json</a:t>
            </a:r>
            <a:r>
              <a:rPr lang="en-US" dirty="0"/>
              <a:t>",</a:t>
            </a:r>
            <a:endParaRPr lang="en-US" dirty="0">
              <a:cs typeface="Segoe UI Light"/>
            </a:endParaRPr>
          </a:p>
          <a:p>
            <a:r>
              <a:rPr lang="en-US" dirty="0"/>
              <a:t>    "type": "</a:t>
            </a:r>
            <a:r>
              <a:rPr lang="en-US" dirty="0" err="1"/>
              <a:t>AdaptiveCard</a:t>
            </a:r>
            <a:r>
              <a:rPr lang="en-US" dirty="0"/>
              <a:t>",</a:t>
            </a:r>
            <a:endParaRPr lang="en-US" dirty="0">
              <a:cs typeface="Segoe UI Light"/>
            </a:endParaRPr>
          </a:p>
          <a:p>
            <a:r>
              <a:rPr lang="en-US" dirty="0"/>
              <a:t>    "version": "1.0",</a:t>
            </a:r>
            <a:endParaRPr lang="en-US" dirty="0">
              <a:cs typeface="Segoe UI Light"/>
            </a:endParaRPr>
          </a:p>
          <a:p>
            <a:r>
              <a:rPr lang="en-US" dirty="0"/>
              <a:t>    "body": [</a:t>
            </a:r>
            <a:endParaRPr lang="en-US" dirty="0">
              <a:cs typeface="Segoe UI Light"/>
            </a:endParaRPr>
          </a:p>
          <a:p>
            <a:r>
              <a:rPr lang="en-US" dirty="0"/>
              <a:t>        {</a:t>
            </a:r>
            <a:endParaRPr lang="en-US" dirty="0">
              <a:cs typeface="Segoe UI Light"/>
            </a:endParaRPr>
          </a:p>
          <a:p>
            <a:r>
              <a:rPr lang="en-US" dirty="0"/>
              <a:t>            "type": "</a:t>
            </a:r>
            <a:r>
              <a:rPr lang="en-US" dirty="0" err="1"/>
              <a:t>TextBlock</a:t>
            </a:r>
            <a:r>
              <a:rPr lang="en-US" dirty="0"/>
              <a:t>",</a:t>
            </a:r>
            <a:endParaRPr lang="en-US" dirty="0">
              <a:cs typeface="Segoe UI Light"/>
            </a:endParaRPr>
          </a:p>
          <a:p>
            <a:r>
              <a:rPr lang="en-US" dirty="0"/>
              <a:t>            "text": "**Sample Card to test actions using Azure functions**"</a:t>
            </a:r>
            <a:endParaRPr lang="en-US" dirty="0">
              <a:cs typeface="Segoe UI Light"/>
            </a:endParaRPr>
          </a:p>
          <a:p>
            <a:r>
              <a:rPr lang="en-US" dirty="0"/>
              <a:t>        },</a:t>
            </a:r>
            <a:endParaRPr lang="en-US" dirty="0">
              <a:cs typeface="Segoe UI Light"/>
            </a:endParaRPr>
          </a:p>
          <a:p>
            <a:r>
              <a:rPr lang="en-US" dirty="0"/>
              <a:t>        {</a:t>
            </a:r>
            <a:endParaRPr lang="en-US" dirty="0">
              <a:cs typeface="Segoe UI Light"/>
            </a:endParaRPr>
          </a:p>
          <a:p>
            <a:r>
              <a:rPr lang="en-US" dirty="0"/>
              <a:t>            "type": "</a:t>
            </a:r>
            <a:r>
              <a:rPr lang="en-US" dirty="0" err="1"/>
              <a:t>Input.Text</a:t>
            </a:r>
            <a:r>
              <a:rPr lang="en-US" dirty="0"/>
              <a:t>",</a:t>
            </a:r>
            <a:endParaRPr lang="en-US" dirty="0">
              <a:cs typeface="Segoe UI Light"/>
            </a:endParaRPr>
          </a:p>
          <a:p>
            <a:r>
              <a:rPr lang="en-US" dirty="0"/>
              <a:t>            "</a:t>
            </a:r>
            <a:r>
              <a:rPr lang="en-US" dirty="0" err="1"/>
              <a:t>isMultiline</a:t>
            </a:r>
            <a:r>
              <a:rPr lang="en-US" dirty="0"/>
              <a:t>": true,</a:t>
            </a:r>
            <a:endParaRPr lang="en-US" dirty="0">
              <a:cs typeface="Segoe UI Light"/>
            </a:endParaRPr>
          </a:p>
          <a:p>
            <a:r>
              <a:rPr lang="en-US" dirty="0"/>
              <a:t>            "id": "comment",</a:t>
            </a:r>
            <a:endParaRPr lang="en-US" dirty="0">
              <a:cs typeface="Segoe UI Light"/>
            </a:endParaRPr>
          </a:p>
          <a:p>
            <a:r>
              <a:rPr lang="en-US" dirty="0"/>
              <a:t>            "placeholder": "Sample text"</a:t>
            </a:r>
            <a:endParaRPr lang="en-US" dirty="0">
              <a:cs typeface="Segoe UI Light"/>
            </a:endParaRPr>
          </a:p>
          <a:p>
            <a:r>
              <a:rPr lang="en-US" dirty="0"/>
              <a:t>        }</a:t>
            </a:r>
            <a:endParaRPr lang="en-US" dirty="0">
              <a:cs typeface="Segoe UI Light"/>
            </a:endParaRPr>
          </a:p>
          <a:p>
            <a:r>
              <a:rPr lang="en-US" dirty="0"/>
              <a:t>    ],</a:t>
            </a:r>
            <a:endParaRPr lang="en-US" dirty="0">
              <a:cs typeface="Segoe UI Light"/>
            </a:endParaRPr>
          </a:p>
          <a:p>
            <a:r>
              <a:rPr lang="en-US" dirty="0"/>
              <a:t>    "actions": [</a:t>
            </a:r>
            <a:endParaRPr lang="en-US" dirty="0">
              <a:cs typeface="Segoe UI Light"/>
            </a:endParaRPr>
          </a:p>
          <a:p>
            <a:r>
              <a:rPr lang="en-US" dirty="0"/>
              <a:t>        {</a:t>
            </a:r>
          </a:p>
          <a:p>
            <a:r>
              <a:rPr lang="en-US" dirty="0"/>
              <a:t>            "type": "</a:t>
            </a:r>
            <a:r>
              <a:rPr lang="en-US" dirty="0" err="1"/>
              <a:t>Action.Http</a:t>
            </a:r>
            <a:r>
              <a:rPr lang="en-US" dirty="0"/>
              <a:t>",</a:t>
            </a:r>
          </a:p>
          <a:p>
            <a:r>
              <a:rPr lang="en-US" dirty="0"/>
              <a:t>            "</a:t>
            </a:r>
            <a:r>
              <a:rPr lang="en-US" dirty="0" err="1"/>
              <a:t>isPrimary</a:t>
            </a:r>
            <a:r>
              <a:rPr lang="en-US" dirty="0"/>
              <a:t>": true,</a:t>
            </a:r>
          </a:p>
          <a:p>
            <a:r>
              <a:rPr lang="en-US" dirty="0"/>
              <a:t>            "method": "POST",</a:t>
            </a:r>
          </a:p>
          <a:p>
            <a:r>
              <a:rPr lang="en-US" dirty="0"/>
              <a:t>            "title": "Add Comment",</a:t>
            </a:r>
          </a:p>
          <a:p>
            <a:r>
              <a:rPr lang="en-US" dirty="0"/>
              <a:t>            "</a:t>
            </a:r>
            <a:r>
              <a:rPr lang="en-US" dirty="0" err="1"/>
              <a:t>url</a:t>
            </a:r>
            <a:r>
              <a:rPr lang="en-US" dirty="0"/>
              <a:t>": " </a:t>
            </a:r>
            <a:r>
              <a:rPr lang="en-US" dirty="0">
                <a:hlinkClick r:id="rId9"/>
              </a:rPr>
              <a:t>https://papal-adaptivetesting.azurewebsites.net/api/authurl?code=Xkhy3R025U1eaxa4qn4B3GklZVGPHVvbuFO0OAkPR8NumOd/X1LCyw==</a:t>
            </a:r>
            <a:r>
              <a:rPr lang="en-US" dirty="0"/>
              <a:t>",</a:t>
            </a:r>
          </a:p>
          <a:p>
            <a:r>
              <a:rPr lang="en-US" dirty="0"/>
              <a:t>            "body": "{{</a:t>
            </a:r>
            <a:r>
              <a:rPr lang="en-US" dirty="0" err="1"/>
              <a:t>comment.value</a:t>
            </a:r>
            <a:r>
              <a:rPr lang="en-US" dirty="0"/>
              <a:t>}}"</a:t>
            </a:r>
          </a:p>
          <a:p>
            <a:r>
              <a:rPr lang="en-US" dirty="0"/>
              <a:t>        }</a:t>
            </a:r>
          </a:p>
          <a:p>
            <a:r>
              <a:rPr lang="en-US" dirty="0"/>
              <a:t>    ]</a:t>
            </a:r>
          </a:p>
          <a:p>
            <a:r>
              <a:rPr lang="en-US" dirty="0"/>
              <a:t>}</a:t>
            </a:r>
          </a:p>
          <a:p>
            <a:endParaRPr lang="en-US" dirty="0">
              <a:cs typeface="Segoe UI Light"/>
            </a:endParaRPr>
          </a:p>
        </p:txBody>
      </p:sp>
    </p:spTree>
    <p:extLst>
      <p:ext uri="{BB962C8B-B14F-4D97-AF65-F5344CB8AC3E}">
        <p14:creationId xmlns:p14="http://schemas.microsoft.com/office/powerpoint/2010/main" val="28695415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19100" y="703263"/>
            <a:ext cx="6248400" cy="3514725"/>
          </a:xfrm>
          <a:prstGeom prst="rect">
            <a:avLst/>
          </a:prstGeom>
        </p:spPr>
      </p:sp>
      <p:sp>
        <p:nvSpPr>
          <p:cNvPr id="4" name="Date Placeholder 3"/>
          <p:cNvSpPr>
            <a:spLocks noGrp="1"/>
          </p:cNvSpPr>
          <p:nvPr>
            <p:ph type="dt" idx="10"/>
          </p:nvPr>
        </p:nvSpPr>
        <p:spPr>
          <a:xfrm>
            <a:off x="4014100" y="0"/>
            <a:ext cx="3070860" cy="468630"/>
          </a:xfrm>
          <a:prstGeom prst="rect">
            <a:avLst/>
          </a:prstGeom>
        </p:spPr>
        <p:txBody>
          <a:bodyPr/>
          <a:lstStyle/>
          <a:p>
            <a:pPr marL="0" marR="0" lvl="0" indent="0" algn="r" defTabSz="959325" rtl="0" eaLnBrk="1" fontAlgn="auto" latinLnBrk="0" hangingPunct="1">
              <a:lnSpc>
                <a:spcPct val="100000"/>
              </a:lnSpc>
              <a:spcBef>
                <a:spcPts val="0"/>
              </a:spcBef>
              <a:spcAft>
                <a:spcPts val="0"/>
              </a:spcAft>
              <a:buClrTx/>
              <a:buSzTx/>
              <a:buFontTx/>
              <a:buNone/>
              <a:tabLst/>
              <a:defRPr/>
            </a:pPr>
            <a:fld id="{6939CF7E-134C-4B4A-9853-17D7568CBCC2}"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59325" rtl="0" eaLnBrk="1" fontAlgn="auto" latinLnBrk="0" hangingPunct="1">
                <a:lnSpc>
                  <a:spcPct val="100000"/>
                </a:lnSpc>
                <a:spcBef>
                  <a:spcPts val="0"/>
                </a:spcBef>
                <a:spcAft>
                  <a:spcPts val="0"/>
                </a:spcAft>
                <a:buClrTx/>
                <a:buSzTx/>
                <a:buFontTx/>
                <a:buNone/>
                <a:tabLst/>
                <a:defRPr/>
              </a:pPr>
              <a:t>10/28/18 12:11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2"/>
          </p:nvPr>
        </p:nvSpPr>
        <p:spPr>
          <a:xfrm>
            <a:off x="6377940" y="8902343"/>
            <a:ext cx="707020" cy="468630"/>
          </a:xfrm>
          <a:prstGeom prst="rect">
            <a:avLst/>
          </a:prstGeom>
        </p:spPr>
        <p:txBody>
          <a:bodyPr/>
          <a:lstStyle/>
          <a:p>
            <a:pPr marL="0" marR="0" lvl="0" indent="0" algn="r" defTabSz="959325" rtl="0" eaLnBrk="1" fontAlgn="auto" latinLnBrk="0" hangingPunct="1">
              <a:lnSpc>
                <a:spcPct val="100000"/>
              </a:lnSpc>
              <a:spcBef>
                <a:spcPts val="0"/>
              </a:spcBef>
              <a:spcAft>
                <a:spcPts val="0"/>
              </a:spcAft>
              <a:buClrTx/>
              <a:buSzTx/>
              <a:buFontTx/>
              <a:buNone/>
              <a:tabLst/>
              <a:defRPr/>
            </a:pPr>
            <a:fld id="{8B263312-38AA-4E1E-B2B5-0F8F122B24FE}"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59325"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3"/>
          </p:nvPr>
        </p:nvSpPr>
        <p:spPr/>
        <p:txBody>
          <a:bodyPr/>
          <a:lstStyle/>
          <a:p>
            <a:pPr marL="571500" marR="0" lvl="0" indent="0" algn="l" defTabSz="940151"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pPr marL="0" marR="0" lvl="0" indent="0" algn="l" defTabSz="959325"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1D23974B-ED17-4445-9FBC-6DF3FF86AB1E}"/>
              </a:ext>
            </a:extLst>
          </p:cNvPr>
          <p:cNvSpPr>
            <a:spLocks noGrp="1"/>
          </p:cNvSpPr>
          <p:nvPr>
            <p:ph type="body" idx="1"/>
          </p:nvPr>
        </p:nvSpPr>
        <p:spPr/>
        <p:txBody>
          <a:bodyPr/>
          <a:lstStyle/>
          <a:p>
            <a:pPr defTabSz="940460" fontAlgn="ctr">
              <a:lnSpc>
                <a:spcPct val="100000"/>
              </a:lnSpc>
              <a:spcAft>
                <a:spcPts val="0"/>
              </a:spcAft>
              <a:defRPr/>
            </a:pPr>
            <a:r>
              <a:rPr lang="en-US"/>
              <a:t>I </a:t>
            </a:r>
            <a:r>
              <a:rPr lang="en-US" dirty="0"/>
              <a:t>will be talking about extensions in Outlook. However, the same concept applies to any office application.</a:t>
            </a:r>
          </a:p>
          <a:p>
            <a:pPr defTabSz="940460" fontAlgn="ctr">
              <a:lnSpc>
                <a:spcPct val="100000"/>
              </a:lnSpc>
              <a:spcAft>
                <a:spcPts val="0"/>
              </a:spcAft>
              <a:defRPr/>
            </a:pPr>
            <a:endParaRPr lang="en-US" dirty="0"/>
          </a:p>
          <a:p>
            <a:pPr defTabSz="940460" fontAlgn="ctr">
              <a:lnSpc>
                <a:spcPct val="100000"/>
              </a:lnSpc>
              <a:spcAft>
                <a:spcPts val="0"/>
              </a:spcAft>
              <a:defRPr/>
            </a:pPr>
            <a:r>
              <a:rPr lang="en-US" dirty="0"/>
              <a:t>Our focus in todays deep dive is on conversations canvas which is the centerpiece in Outlook (specifically Outlook) and how you can extend them to power personalized scenarios to Outlook users.</a:t>
            </a:r>
          </a:p>
          <a:p>
            <a:endParaRPr lang="en-US" u="sng" dirty="0"/>
          </a:p>
          <a:p>
            <a:r>
              <a:rPr lang="en-US" u="sng" dirty="0"/>
              <a:t>Add-ins</a:t>
            </a:r>
            <a:r>
              <a:rPr lang="en-US" dirty="0"/>
              <a:t> </a:t>
            </a:r>
            <a:r>
              <a:rPr lang="en-US" dirty="0">
                <a:sym typeface="Wingdings" panose="05000000000000000000" pitchFamily="2" charset="2"/>
              </a:rPr>
              <a:t>are integrations that let developers extend Outlook UI &amp; capabilities thereby enabling end users to bring their </a:t>
            </a:r>
            <a:r>
              <a:rPr lang="en-US" dirty="0"/>
              <a:t>favorite apps right in email </a:t>
            </a:r>
          </a:p>
          <a:p>
            <a:pPr lvl="2" rtl="0" fontAlgn="ctr"/>
            <a:r>
              <a:rPr lang="en-US" sz="1200" dirty="0"/>
              <a:t>These extensions are based on simple, open, web technologies</a:t>
            </a:r>
          </a:p>
          <a:p>
            <a:pPr lvl="2" rtl="0" fontAlgn="ctr"/>
            <a:r>
              <a:rPr lang="en-US" sz="1200" dirty="0"/>
              <a:t>Office automatically adapts these extensions to the right experience, depending on the app and platform where they appear.  For example, a command in Outlook desktop shows up as a button in the ribbon, while it shows up in a separate menu in Outlook mobile</a:t>
            </a:r>
          </a:p>
          <a:p>
            <a:pPr lvl="1" rtl="0" fontAlgn="ctr"/>
            <a:r>
              <a:rPr lang="en-US" sz="1200" dirty="0"/>
              <a:t>You can also extend the canvases themselves with custom content</a:t>
            </a:r>
          </a:p>
          <a:p>
            <a:pPr lvl="2" rtl="0" fontAlgn="ctr"/>
            <a:r>
              <a:rPr lang="en-US" sz="1200" dirty="0"/>
              <a:t>This custom content can be as simple as text or a static image, or it can scale up to fully custom HTML and JavaScript-powered content, depending on the needs of your scenario</a:t>
            </a:r>
            <a:endParaRPr lang="en-US" dirty="0"/>
          </a:p>
          <a:p>
            <a:endParaRPr lang="en-US" sz="800" dirty="0"/>
          </a:p>
          <a:p>
            <a:r>
              <a:rPr lang="en-US" u="sng" dirty="0"/>
              <a:t>Actionable messages </a:t>
            </a:r>
            <a:r>
              <a:rPr lang="en-US" dirty="0"/>
              <a:t>Increase engagement with your app or service by  surfacing contextual actions directly  in conversations in Outlook so users can accomplish tasks faster</a:t>
            </a:r>
          </a:p>
          <a:p>
            <a:r>
              <a:rPr lang="en-US" dirty="0"/>
              <a:t>An example would be like a comment to your document directly from the mail canvas itself.</a:t>
            </a:r>
          </a:p>
          <a:p>
            <a:endParaRPr lang="en-US" dirty="0"/>
          </a:p>
          <a:p>
            <a:pPr defTabSz="959325">
              <a:spcAft>
                <a:spcPts val="350"/>
              </a:spcAft>
              <a:defRPr/>
            </a:pPr>
            <a:r>
              <a:rPr lang="en-US" u="sng" dirty="0"/>
              <a:t>Graph</a:t>
            </a:r>
            <a:r>
              <a:rPr lang="en-US" dirty="0"/>
              <a:t> Build smarter apps by connecting to the data that drives productivity</a:t>
            </a:r>
          </a:p>
          <a:p>
            <a:pPr defTabSz="959325">
              <a:spcAft>
                <a:spcPts val="350"/>
              </a:spcAft>
              <a:defRPr/>
            </a:pPr>
            <a:endParaRPr lang="en-US" dirty="0"/>
          </a:p>
          <a:p>
            <a:pPr defTabSz="959325">
              <a:spcAft>
                <a:spcPts val="350"/>
              </a:spcAft>
              <a:defRPr/>
            </a:pPr>
            <a:r>
              <a:rPr lang="en-US" dirty="0"/>
              <a:t>We will do a deep dive on all three via demo and look at the code samples</a:t>
            </a:r>
          </a:p>
        </p:txBody>
      </p:sp>
    </p:spTree>
    <p:extLst>
      <p:ext uri="{BB962C8B-B14F-4D97-AF65-F5344CB8AC3E}">
        <p14:creationId xmlns:p14="http://schemas.microsoft.com/office/powerpoint/2010/main" val="132791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10/28/18 12:11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356828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40151"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10/28/18 12:11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3" name="Notes Placeholder 2">
            <a:extLst>
              <a:ext uri="{FF2B5EF4-FFF2-40B4-BE49-F238E27FC236}">
                <a16:creationId xmlns:a16="http://schemas.microsoft.com/office/drawing/2014/main" id="{9AC24B44-D257-4C8E-8ECA-42ECDCD388AF}"/>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1655400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https://docs.microsoft.com/en-us/outlook/add-ins/</a:t>
            </a:r>
          </a:p>
          <a:p>
            <a:r>
              <a:rPr lang="en-US"/>
              <a:t>Power BI</a:t>
            </a:r>
            <a:endParaRPr lang="en-US">
              <a:cs typeface="Segoe UI Light"/>
            </a:endParaRPr>
          </a:p>
          <a:p>
            <a:r>
              <a:rPr lang="en-US"/>
              <a:t>https://msit.powerbi.com/groups/me/dashboards/bc267a21-8355-43e7-ba04-ac7b1b4425ed/reports/4989cef7-896d-4c42-9c3b-5f496a0114cf/ReportSection</a:t>
            </a:r>
            <a:endParaRPr lang="en-US">
              <a:cs typeface="Segoe UI Light"/>
            </a:endParaRPr>
          </a:p>
          <a:p>
            <a:endParaRPr lang="en-US"/>
          </a:p>
          <a:p>
            <a:r>
              <a:rPr lang="en-US">
                <a:cs typeface="Segoe UI Light"/>
              </a:rPr>
              <a:t>Available in OWA, Win32, mac, </a:t>
            </a:r>
            <a:r>
              <a:rPr lang="en-US" err="1">
                <a:cs typeface="Segoe UI Light"/>
              </a:rPr>
              <a:t>ios</a:t>
            </a:r>
            <a:r>
              <a:rPr lang="en-US">
                <a:cs typeface="Segoe UI Light"/>
              </a:rPr>
              <a:t> and Android</a:t>
            </a:r>
          </a:p>
          <a:p>
            <a:r>
              <a:rPr lang="en-US">
                <a:cs typeface="Segoe UI Light"/>
              </a:rPr>
              <a:t>Only mail read support in iOS and Android</a:t>
            </a:r>
          </a:p>
          <a:p>
            <a:endParaRPr lang="en-US">
              <a:cs typeface="Segoe UI Light"/>
            </a:endParaRPr>
          </a:p>
        </p:txBody>
      </p:sp>
      <p:sp>
        <p:nvSpPr>
          <p:cNvPr id="4" name="Slide Number Placeholder 3"/>
          <p:cNvSpPr>
            <a:spLocks noGrp="1"/>
          </p:cNvSpPr>
          <p:nvPr>
            <p:ph type="sldNum" sz="quarter" idx="5"/>
          </p:nvPr>
        </p:nvSpPr>
        <p:spPr/>
        <p:txBody>
          <a:bodyPr/>
          <a:lstStyle/>
          <a:p>
            <a:fld id="{651CCC56-A248-DC40-BC18-339A583E4005}" type="slidenum">
              <a:rPr lang="en-US" smtClean="0"/>
              <a:t>6</a:t>
            </a:fld>
            <a:endParaRPr lang="en-US"/>
          </a:p>
        </p:txBody>
      </p:sp>
    </p:spTree>
    <p:extLst>
      <p:ext uri="{BB962C8B-B14F-4D97-AF65-F5344CB8AC3E}">
        <p14:creationId xmlns:p14="http://schemas.microsoft.com/office/powerpoint/2010/main" val="37020097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docs.microsoft.com</a:t>
            </a:r>
            <a:r>
              <a:rPr lang="en-US" dirty="0"/>
              <a:t>/</a:t>
            </a:r>
            <a:r>
              <a:rPr lang="en-US" dirty="0" err="1"/>
              <a:t>en</a:t>
            </a:r>
            <a:r>
              <a:rPr lang="en-US" dirty="0"/>
              <a:t>-us/office/dev/add-ins/overview/</a:t>
            </a:r>
            <a:r>
              <a:rPr lang="en-US" dirty="0" err="1"/>
              <a:t>office-add-ins?context</a:t>
            </a:r>
            <a:r>
              <a:rPr lang="en-US" dirty="0"/>
              <a:t>=outlook/context</a:t>
            </a:r>
          </a:p>
          <a:p>
            <a:endParaRPr lang="en-US" dirty="0"/>
          </a:p>
        </p:txBody>
      </p:sp>
      <p:sp>
        <p:nvSpPr>
          <p:cNvPr id="4" name="Slide Number Placeholder 3"/>
          <p:cNvSpPr>
            <a:spLocks noGrp="1"/>
          </p:cNvSpPr>
          <p:nvPr>
            <p:ph type="sldNum" sz="quarter" idx="5"/>
          </p:nvPr>
        </p:nvSpPr>
        <p:spPr/>
        <p:txBody>
          <a:bodyPr/>
          <a:lstStyle/>
          <a:p>
            <a:fld id="{651CCC56-A248-DC40-BC18-339A583E4005}" type="slidenum">
              <a:rPr lang="en-US" smtClean="0"/>
              <a:t>7</a:t>
            </a:fld>
            <a:endParaRPr lang="en-US"/>
          </a:p>
        </p:txBody>
      </p:sp>
    </p:spTree>
    <p:extLst>
      <p:ext uri="{BB962C8B-B14F-4D97-AF65-F5344CB8AC3E}">
        <p14:creationId xmlns:p14="http://schemas.microsoft.com/office/powerpoint/2010/main" val="694213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docs.microsoft.com</a:t>
            </a:r>
            <a:r>
              <a:rPr lang="en-US" dirty="0"/>
              <a:t>/</a:t>
            </a:r>
            <a:r>
              <a:rPr lang="en-US" dirty="0" err="1"/>
              <a:t>en</a:t>
            </a:r>
            <a:r>
              <a:rPr lang="en-US" dirty="0"/>
              <a:t>-us/office/dev/add-ins/overview/</a:t>
            </a:r>
            <a:r>
              <a:rPr lang="en-US" dirty="0" err="1"/>
              <a:t>office-add-ins?context</a:t>
            </a:r>
            <a:r>
              <a:rPr lang="en-US" dirty="0"/>
              <a:t>=outlook/context</a:t>
            </a:r>
          </a:p>
          <a:p>
            <a:endParaRPr lang="en-US" dirty="0"/>
          </a:p>
        </p:txBody>
      </p:sp>
      <p:sp>
        <p:nvSpPr>
          <p:cNvPr id="4" name="Slide Number Placeholder 3"/>
          <p:cNvSpPr>
            <a:spLocks noGrp="1"/>
          </p:cNvSpPr>
          <p:nvPr>
            <p:ph type="sldNum" sz="quarter" idx="5"/>
          </p:nvPr>
        </p:nvSpPr>
        <p:spPr/>
        <p:txBody>
          <a:bodyPr/>
          <a:lstStyle/>
          <a:p>
            <a:fld id="{651CCC56-A248-DC40-BC18-339A583E4005}" type="slidenum">
              <a:rPr lang="en-US" smtClean="0"/>
              <a:t>8</a:t>
            </a:fld>
            <a:endParaRPr lang="en-US"/>
          </a:p>
        </p:txBody>
      </p:sp>
    </p:spTree>
    <p:extLst>
      <p:ext uri="{BB962C8B-B14F-4D97-AF65-F5344CB8AC3E}">
        <p14:creationId xmlns:p14="http://schemas.microsoft.com/office/powerpoint/2010/main" val="21325416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Calibri"/>
                <a:cs typeface="Calibri"/>
              </a:rPr>
              <a:t>Demo commands:</a:t>
            </a:r>
          </a:p>
          <a:p>
            <a:r>
              <a:rPr lang="en-US" dirty="0" err="1"/>
              <a:t>npm</a:t>
            </a:r>
            <a:r>
              <a:rPr lang="en-US" dirty="0"/>
              <a:t> install -g </a:t>
            </a:r>
            <a:r>
              <a:rPr lang="en-US" dirty="0" err="1"/>
              <a:t>yo</a:t>
            </a:r>
            <a:r>
              <a:rPr lang="en-US" dirty="0"/>
              <a:t> generator-office</a:t>
            </a:r>
            <a:endParaRPr lang="en-US" dirty="0">
              <a:cs typeface="Segoe UI Light"/>
            </a:endParaRPr>
          </a:p>
          <a:p>
            <a:r>
              <a:rPr lang="en-US" dirty="0" err="1"/>
              <a:t>yo</a:t>
            </a:r>
            <a:r>
              <a:rPr lang="en-US" dirty="0"/>
              <a:t> office</a:t>
            </a:r>
            <a:endParaRPr lang="en-US" dirty="0">
              <a:cs typeface="Segoe UI Light"/>
            </a:endParaRPr>
          </a:p>
          <a:p>
            <a:r>
              <a:rPr lang="en-US" dirty="0" err="1"/>
              <a:t>npm</a:t>
            </a:r>
            <a:r>
              <a:rPr lang="en-US" dirty="0"/>
              <a:t> install --save-dev </a:t>
            </a:r>
            <a:r>
              <a:rPr lang="en-US" dirty="0">
                <a:hlinkClick r:id="rId3"/>
              </a:rPr>
              <a:t>webpack-cli@3.1.2</a:t>
            </a:r>
            <a:endParaRPr lang="en-US" dirty="0"/>
          </a:p>
          <a:p>
            <a:r>
              <a:rPr lang="en-US" dirty="0" err="1"/>
              <a:t>npm</a:t>
            </a:r>
            <a:r>
              <a:rPr lang="en-US" dirty="0"/>
              <a:t> start</a:t>
            </a:r>
          </a:p>
          <a:p>
            <a:endParaRPr lang="en-US" dirty="0">
              <a:cs typeface="Segoe UI Light"/>
            </a:endParaRPr>
          </a:p>
          <a:p>
            <a:endParaRPr lang="en-US" dirty="0">
              <a:latin typeface="Calibri"/>
              <a:cs typeface="Calibri"/>
            </a:endParaRPr>
          </a:p>
          <a:p>
            <a:r>
              <a:rPr lang="en-US" dirty="0">
                <a:latin typeface="Calibri"/>
                <a:cs typeface="Calibri"/>
              </a:rPr>
              <a:t>Code Snippets:</a:t>
            </a:r>
          </a:p>
          <a:p>
            <a:r>
              <a:rPr lang="en-US" dirty="0"/>
              <a:t>//to be added index.html, line 39</a:t>
            </a:r>
            <a:endParaRPr lang="en-US" dirty="0">
              <a:cs typeface="Segoe UI Light"/>
            </a:endParaRPr>
          </a:p>
          <a:p>
            <a:r>
              <a:rPr lang="en-US" dirty="0"/>
              <a:t>//Adds html buttons in the page</a:t>
            </a:r>
            <a:endParaRPr lang="en-US" dirty="0">
              <a:cs typeface="Segoe UI Light"/>
            </a:endParaRPr>
          </a:p>
          <a:p>
            <a:r>
              <a:rPr lang="en-US" dirty="0"/>
              <a:t>&lt;div class="</a:t>
            </a:r>
            <a:r>
              <a:rPr lang="en-US" dirty="0" err="1"/>
              <a:t>buttonDiv</a:t>
            </a:r>
            <a:r>
              <a:rPr lang="en-US" dirty="0"/>
              <a:t>" &gt;</a:t>
            </a:r>
            <a:endParaRPr lang="en-US" dirty="0">
              <a:cs typeface="Segoe UI Light"/>
            </a:endParaRPr>
          </a:p>
          <a:p>
            <a:r>
              <a:rPr lang="en-US" dirty="0"/>
              <a:t>&lt;input type="button" id="</a:t>
            </a:r>
            <a:r>
              <a:rPr lang="en-US" dirty="0" err="1"/>
              <a:t>getsubject</a:t>
            </a:r>
            <a:r>
              <a:rPr lang="en-US" dirty="0"/>
              <a:t>"  class="</a:t>
            </a:r>
            <a:r>
              <a:rPr lang="en-US" dirty="0" err="1"/>
              <a:t>ms</a:t>
            </a:r>
            <a:r>
              <a:rPr lang="en-US" dirty="0"/>
              <a:t>-Button" value="Get Subject" &gt;</a:t>
            </a:r>
            <a:endParaRPr lang="en-US" dirty="0">
              <a:cs typeface="Segoe UI Light"/>
            </a:endParaRPr>
          </a:p>
          <a:p>
            <a:r>
              <a:rPr lang="en-US" dirty="0"/>
              <a:t>&lt;/div&gt;</a:t>
            </a:r>
            <a:endParaRPr lang="en-US" dirty="0">
              <a:cs typeface="Segoe UI Light"/>
            </a:endParaRPr>
          </a:p>
          <a:p>
            <a:r>
              <a:rPr lang="en-US" dirty="0"/>
              <a:t>&lt;div class="</a:t>
            </a:r>
            <a:r>
              <a:rPr lang="en-US" dirty="0" err="1"/>
              <a:t>buttonDiv</a:t>
            </a:r>
            <a:r>
              <a:rPr lang="en-US" dirty="0"/>
              <a:t>" style= "margin-top: 20px"&gt;</a:t>
            </a:r>
            <a:endParaRPr lang="en-US" dirty="0">
              <a:cs typeface="Segoe UI Light"/>
            </a:endParaRPr>
          </a:p>
          <a:p>
            <a:r>
              <a:rPr lang="en-US" dirty="0"/>
              <a:t>&lt;input type="button" id="</a:t>
            </a:r>
            <a:r>
              <a:rPr lang="en-US" dirty="0" err="1"/>
              <a:t>getbody</a:t>
            </a:r>
            <a:r>
              <a:rPr lang="en-US" dirty="0"/>
              <a:t>"  class="</a:t>
            </a:r>
            <a:r>
              <a:rPr lang="en-US" dirty="0" err="1"/>
              <a:t>ms</a:t>
            </a:r>
            <a:r>
              <a:rPr lang="en-US" dirty="0"/>
              <a:t>-Button" value="Get Body" &gt;</a:t>
            </a:r>
            <a:endParaRPr lang="en-US" dirty="0">
              <a:cs typeface="Segoe UI Light"/>
            </a:endParaRPr>
          </a:p>
          <a:p>
            <a:r>
              <a:rPr lang="en-US" dirty="0"/>
              <a:t>&lt;/div&gt;  </a:t>
            </a:r>
            <a:endParaRPr lang="en-US" dirty="0">
              <a:cs typeface="Segoe UI Light"/>
            </a:endParaRPr>
          </a:p>
          <a:p>
            <a:r>
              <a:rPr lang="en-US" dirty="0"/>
              <a:t>&lt;div class="</a:t>
            </a:r>
            <a:r>
              <a:rPr lang="en-US" dirty="0" err="1"/>
              <a:t>buttonDiv</a:t>
            </a:r>
            <a:r>
              <a:rPr lang="en-US" dirty="0"/>
              <a:t>" style= "margin-top: 20px"&gt;</a:t>
            </a:r>
            <a:endParaRPr lang="en-US" dirty="0">
              <a:cs typeface="Segoe UI Light"/>
            </a:endParaRPr>
          </a:p>
          <a:p>
            <a:r>
              <a:rPr lang="en-US" dirty="0"/>
              <a:t>&lt;input type="button" id="</a:t>
            </a:r>
            <a:r>
              <a:rPr lang="en-US" dirty="0" err="1"/>
              <a:t>sentnotification</a:t>
            </a:r>
            <a:r>
              <a:rPr lang="en-US" dirty="0"/>
              <a:t>"  class="</a:t>
            </a:r>
            <a:r>
              <a:rPr lang="en-US" dirty="0" err="1"/>
              <a:t>ms</a:t>
            </a:r>
            <a:r>
              <a:rPr lang="en-US" dirty="0"/>
              <a:t>-Button" value="Send Notification"&gt;</a:t>
            </a:r>
            <a:endParaRPr lang="en-US" dirty="0">
              <a:cs typeface="Segoe UI Light"/>
            </a:endParaRPr>
          </a:p>
          <a:p>
            <a:r>
              <a:rPr lang="en-US" dirty="0"/>
              <a:t>&lt;/div&gt;  </a:t>
            </a:r>
            <a:endParaRPr lang="en-US" dirty="0">
              <a:cs typeface="Segoe UI Light"/>
            </a:endParaRPr>
          </a:p>
          <a:p>
            <a:r>
              <a:rPr lang="en-US" dirty="0"/>
              <a:t>&lt;div id="</a:t>
            </a:r>
            <a:r>
              <a:rPr lang="en-US" dirty="0" err="1"/>
              <a:t>outputstr</a:t>
            </a:r>
            <a:r>
              <a:rPr lang="en-US" dirty="0"/>
              <a:t>"&gt;&lt;/div&gt;  </a:t>
            </a:r>
            <a:endParaRPr lang="en-US" dirty="0">
              <a:cs typeface="Segoe UI Light"/>
            </a:endParaRPr>
          </a:p>
          <a:p>
            <a:r>
              <a:rPr lang="en-US" dirty="0"/>
              <a:t> </a:t>
            </a:r>
            <a:endParaRPr lang="en-US" dirty="0">
              <a:cs typeface="Segoe UI Light"/>
            </a:endParaRPr>
          </a:p>
          <a:p>
            <a:r>
              <a:rPr lang="en-US" dirty="0"/>
              <a:t> </a:t>
            </a:r>
            <a:endParaRPr lang="en-US" dirty="0">
              <a:cs typeface="Segoe UI Light"/>
            </a:endParaRPr>
          </a:p>
          <a:p>
            <a:r>
              <a:rPr lang="en-US" dirty="0"/>
              <a:t>//to be added in index.html before closing body tag</a:t>
            </a:r>
            <a:endParaRPr lang="en-US" dirty="0">
              <a:cs typeface="Segoe UI Light"/>
            </a:endParaRPr>
          </a:p>
          <a:p>
            <a:r>
              <a:rPr lang="en-US" dirty="0"/>
              <a:t>//includes index.js file to bring in </a:t>
            </a:r>
            <a:r>
              <a:rPr lang="en-US" dirty="0" err="1"/>
              <a:t>js</a:t>
            </a:r>
            <a:r>
              <a:rPr lang="en-US" dirty="0"/>
              <a:t> functionalities written in the file</a:t>
            </a:r>
            <a:endParaRPr lang="en-US" dirty="0">
              <a:cs typeface="Segoe UI Light"/>
            </a:endParaRPr>
          </a:p>
          <a:p>
            <a:r>
              <a:rPr lang="en-US" dirty="0"/>
              <a:t>&lt;script type="text/</a:t>
            </a:r>
            <a:r>
              <a:rPr lang="en-US" dirty="0" err="1"/>
              <a:t>javascript</a:t>
            </a:r>
            <a:r>
              <a:rPr lang="en-US" dirty="0"/>
              <a:t>" </a:t>
            </a:r>
            <a:r>
              <a:rPr lang="en-US" dirty="0" err="1"/>
              <a:t>src</a:t>
            </a:r>
            <a:r>
              <a:rPr lang="en-US" dirty="0"/>
              <a:t>="</a:t>
            </a:r>
            <a:r>
              <a:rPr lang="en-US" dirty="0" err="1"/>
              <a:t>src</a:t>
            </a:r>
            <a:r>
              <a:rPr lang="en-US" dirty="0"/>
              <a:t>/index.js"&gt;&lt;/script&gt;</a:t>
            </a:r>
            <a:endParaRPr lang="en-US" dirty="0">
              <a:cs typeface="Segoe UI Light"/>
            </a:endParaRPr>
          </a:p>
          <a:p>
            <a:r>
              <a:rPr lang="en-US" dirty="0"/>
              <a:t> </a:t>
            </a:r>
            <a:endParaRPr lang="en-US" dirty="0">
              <a:cs typeface="Segoe UI Light"/>
            </a:endParaRPr>
          </a:p>
          <a:p>
            <a:r>
              <a:rPr lang="en-US" dirty="0"/>
              <a:t> </a:t>
            </a:r>
            <a:endParaRPr lang="en-US" dirty="0">
              <a:cs typeface="Segoe UI Light"/>
            </a:endParaRPr>
          </a:p>
          <a:p>
            <a:r>
              <a:rPr lang="en-US" dirty="0"/>
              <a:t>//to be added in </a:t>
            </a:r>
            <a:r>
              <a:rPr lang="en-US" dirty="0" err="1"/>
              <a:t>src</a:t>
            </a:r>
            <a:r>
              <a:rPr lang="en-US" dirty="0"/>
              <a:t>/index.js at the end of file </a:t>
            </a:r>
            <a:endParaRPr lang="en-US" dirty="0">
              <a:cs typeface="Segoe UI Light"/>
            </a:endParaRPr>
          </a:p>
          <a:p>
            <a:r>
              <a:rPr lang="en-US" dirty="0"/>
              <a:t>//function to get body content of email</a:t>
            </a:r>
            <a:endParaRPr lang="en-US" dirty="0">
              <a:cs typeface="Segoe UI Light"/>
            </a:endParaRPr>
          </a:p>
          <a:p>
            <a:r>
              <a:rPr lang="en-US" dirty="0"/>
              <a:t>function </a:t>
            </a:r>
            <a:r>
              <a:rPr lang="en-US" dirty="0" err="1"/>
              <a:t>getBodyContent</a:t>
            </a:r>
            <a:r>
              <a:rPr lang="en-US" dirty="0"/>
              <a:t>() {</a:t>
            </a:r>
            <a:endParaRPr lang="en-US" dirty="0">
              <a:cs typeface="Segoe UI Light"/>
            </a:endParaRPr>
          </a:p>
          <a:p>
            <a:r>
              <a:rPr lang="en-US" dirty="0"/>
              <a:t>try</a:t>
            </a:r>
            <a:endParaRPr lang="en-US" dirty="0">
              <a:cs typeface="Segoe UI Light"/>
            </a:endParaRPr>
          </a:p>
          <a:p>
            <a:r>
              <a:rPr lang="en-US" dirty="0"/>
              <a:t>{</a:t>
            </a:r>
            <a:endParaRPr lang="en-US" dirty="0">
              <a:cs typeface="Segoe UI Light"/>
            </a:endParaRPr>
          </a:p>
          <a:p>
            <a:r>
              <a:rPr lang="en-US" dirty="0" err="1"/>
              <a:t>Office.context.mailbox.item.body.getAsync</a:t>
            </a:r>
            <a:r>
              <a:rPr lang="en-US" dirty="0"/>
              <a:t>(</a:t>
            </a:r>
            <a:endParaRPr lang="en-US" dirty="0">
              <a:cs typeface="Segoe UI Light"/>
            </a:endParaRPr>
          </a:p>
          <a:p>
            <a:r>
              <a:rPr lang="en-US" dirty="0" err="1"/>
              <a:t>Office.CoercionType.Text</a:t>
            </a:r>
            <a:r>
              <a:rPr lang="en-US" dirty="0"/>
              <a:t>,</a:t>
            </a:r>
            <a:endParaRPr lang="en-US" dirty="0">
              <a:cs typeface="Segoe UI Light"/>
            </a:endParaRPr>
          </a:p>
          <a:p>
            <a:r>
              <a:rPr lang="en-US" dirty="0"/>
              <a:t>{ </a:t>
            </a:r>
            <a:r>
              <a:rPr lang="en-US" dirty="0" err="1"/>
              <a:t>asyncContext</a:t>
            </a:r>
            <a:r>
              <a:rPr lang="en-US" dirty="0"/>
              <a:t>:"This is passed to the callback" },</a:t>
            </a:r>
            <a:endParaRPr lang="en-US" dirty="0">
              <a:cs typeface="Segoe UI Light"/>
            </a:endParaRPr>
          </a:p>
          <a:p>
            <a:r>
              <a:rPr lang="en-US" dirty="0"/>
              <a:t>function callback(</a:t>
            </a:r>
            <a:r>
              <a:rPr lang="en-US" dirty="0" err="1"/>
              <a:t>asyncResult</a:t>
            </a:r>
            <a:r>
              <a:rPr lang="en-US" dirty="0"/>
              <a:t>) {</a:t>
            </a:r>
            <a:endParaRPr lang="en-US" dirty="0">
              <a:cs typeface="Segoe UI Light"/>
            </a:endParaRPr>
          </a:p>
          <a:p>
            <a:r>
              <a:rPr lang="en-US" dirty="0"/>
              <a:t>if (</a:t>
            </a:r>
            <a:r>
              <a:rPr lang="en-US" dirty="0" err="1"/>
              <a:t>asyncResult.status</a:t>
            </a:r>
            <a:r>
              <a:rPr lang="en-US" dirty="0"/>
              <a:t> == "failed") {</a:t>
            </a:r>
            <a:endParaRPr lang="en-US" dirty="0">
              <a:cs typeface="Segoe UI Light"/>
            </a:endParaRPr>
          </a:p>
          <a:p>
            <a:r>
              <a:rPr lang="en-US" dirty="0"/>
              <a:t>console.log("Action failed with error: " + </a:t>
            </a:r>
            <a:r>
              <a:rPr lang="en-US" dirty="0" err="1"/>
              <a:t>asyncResult.error.message</a:t>
            </a:r>
            <a:r>
              <a:rPr lang="en-US" dirty="0"/>
              <a:t>);</a:t>
            </a:r>
            <a:endParaRPr lang="en-US" dirty="0">
              <a:cs typeface="Segoe UI Light"/>
            </a:endParaRPr>
          </a:p>
          <a:p>
            <a:r>
              <a:rPr lang="en-US" dirty="0"/>
              <a:t>}</a:t>
            </a:r>
            <a:endParaRPr lang="en-US" dirty="0">
              <a:cs typeface="Segoe UI Light"/>
            </a:endParaRPr>
          </a:p>
          <a:p>
            <a:r>
              <a:rPr lang="en-US" dirty="0"/>
              <a:t>else {</a:t>
            </a:r>
            <a:endParaRPr lang="en-US" dirty="0">
              <a:cs typeface="Segoe UI Light"/>
            </a:endParaRPr>
          </a:p>
          <a:p>
            <a:r>
              <a:rPr lang="en-US" dirty="0"/>
              <a:t>$("#</a:t>
            </a:r>
            <a:r>
              <a:rPr lang="en-US" dirty="0" err="1"/>
              <a:t>outputstr</a:t>
            </a:r>
            <a:r>
              <a:rPr lang="en-US" dirty="0"/>
              <a:t>").text(</a:t>
            </a:r>
            <a:r>
              <a:rPr lang="en-US" dirty="0" err="1"/>
              <a:t>asyncResult.value.trim</a:t>
            </a:r>
            <a:r>
              <a:rPr lang="en-US" dirty="0"/>
              <a:t>());</a:t>
            </a:r>
            <a:endParaRPr lang="en-US" dirty="0">
              <a:cs typeface="Segoe UI Light"/>
            </a:endParaRPr>
          </a:p>
          <a:p>
            <a:r>
              <a:rPr lang="en-US" dirty="0"/>
              <a:t>}</a:t>
            </a:r>
            <a:endParaRPr lang="en-US" dirty="0">
              <a:cs typeface="Segoe UI Light"/>
            </a:endParaRPr>
          </a:p>
          <a:p>
            <a:r>
              <a:rPr lang="en-US" dirty="0"/>
              <a:t>});</a:t>
            </a:r>
            <a:endParaRPr lang="en-US" dirty="0">
              <a:cs typeface="Segoe UI Light"/>
            </a:endParaRPr>
          </a:p>
          <a:p>
            <a:r>
              <a:rPr lang="en-US" dirty="0"/>
              <a:t>} catch(err)</a:t>
            </a:r>
            <a:endParaRPr lang="en-US" dirty="0">
              <a:cs typeface="Segoe UI Light"/>
            </a:endParaRPr>
          </a:p>
          <a:p>
            <a:r>
              <a:rPr lang="en-US" dirty="0"/>
              <a:t>{</a:t>
            </a:r>
            <a:endParaRPr lang="en-US" dirty="0">
              <a:cs typeface="Segoe UI Light"/>
            </a:endParaRPr>
          </a:p>
          <a:p>
            <a:r>
              <a:rPr lang="en-US" dirty="0"/>
              <a:t>console.log(</a:t>
            </a:r>
            <a:r>
              <a:rPr lang="en-US" dirty="0" err="1"/>
              <a:t>err.message</a:t>
            </a:r>
            <a:r>
              <a:rPr lang="en-US" dirty="0"/>
              <a:t>);</a:t>
            </a:r>
            <a:endParaRPr lang="en-US" dirty="0">
              <a:cs typeface="Segoe UI Light"/>
            </a:endParaRPr>
          </a:p>
          <a:p>
            <a:r>
              <a:rPr lang="en-US" dirty="0"/>
              <a:t>}</a:t>
            </a:r>
            <a:endParaRPr lang="en-US" dirty="0">
              <a:cs typeface="Segoe UI Light"/>
            </a:endParaRPr>
          </a:p>
          <a:p>
            <a:r>
              <a:rPr lang="en-US" dirty="0"/>
              <a:t>}</a:t>
            </a:r>
            <a:endParaRPr lang="en-US" dirty="0">
              <a:cs typeface="Segoe UI Light"/>
            </a:endParaRPr>
          </a:p>
          <a:p>
            <a:r>
              <a:rPr lang="en-US" dirty="0"/>
              <a:t> </a:t>
            </a:r>
            <a:endParaRPr lang="en-US" dirty="0">
              <a:cs typeface="Segoe UI Light"/>
            </a:endParaRPr>
          </a:p>
          <a:p>
            <a:r>
              <a:rPr lang="en-US" dirty="0"/>
              <a:t>//function to send notification to mail</a:t>
            </a:r>
            <a:endParaRPr lang="en-US" dirty="0">
              <a:cs typeface="Segoe UI Light"/>
            </a:endParaRPr>
          </a:p>
          <a:p>
            <a:r>
              <a:rPr lang="en-US" dirty="0"/>
              <a:t>function </a:t>
            </a:r>
            <a:r>
              <a:rPr lang="en-US" dirty="0" err="1"/>
              <a:t>sendNotification</a:t>
            </a:r>
            <a:r>
              <a:rPr lang="en-US" dirty="0"/>
              <a:t>() {</a:t>
            </a:r>
            <a:endParaRPr lang="en-US" dirty="0">
              <a:cs typeface="Segoe UI Light"/>
            </a:endParaRPr>
          </a:p>
          <a:p>
            <a:r>
              <a:rPr lang="en-US" dirty="0" err="1"/>
              <a:t>Office.context.mailbox.item.notificationMessages.replaceAsync</a:t>
            </a:r>
            <a:r>
              <a:rPr lang="en-US" dirty="0"/>
              <a:t>(</a:t>
            </a:r>
            <a:endParaRPr lang="en-US" dirty="0">
              <a:cs typeface="Segoe UI Light"/>
            </a:endParaRPr>
          </a:p>
          <a:p>
            <a:r>
              <a:rPr lang="en-US" dirty="0"/>
              <a:t>"</a:t>
            </a:r>
            <a:r>
              <a:rPr lang="en-US" dirty="0" err="1"/>
              <a:t>myTestAddin</a:t>
            </a:r>
            <a:r>
              <a:rPr lang="en-US" dirty="0"/>
              <a:t>",</a:t>
            </a:r>
            <a:endParaRPr lang="en-US" dirty="0">
              <a:cs typeface="Segoe UI Light"/>
            </a:endParaRPr>
          </a:p>
          <a:p>
            <a:r>
              <a:rPr lang="en-US" dirty="0"/>
              <a:t>{</a:t>
            </a:r>
            <a:endParaRPr lang="en-US" dirty="0">
              <a:cs typeface="Segoe UI Light"/>
            </a:endParaRPr>
          </a:p>
          <a:p>
            <a:r>
              <a:rPr lang="en-US" dirty="0"/>
              <a:t>type: "</a:t>
            </a:r>
            <a:r>
              <a:rPr lang="en-US" dirty="0" err="1"/>
              <a:t>informationalMessage</a:t>
            </a:r>
            <a:r>
              <a:rPr lang="en-US" dirty="0"/>
              <a:t>",</a:t>
            </a:r>
            <a:endParaRPr lang="en-US" dirty="0">
              <a:cs typeface="Segoe UI Light"/>
            </a:endParaRPr>
          </a:p>
          <a:p>
            <a:r>
              <a:rPr lang="en-US" dirty="0"/>
              <a:t>icon: "icon1_16x16",</a:t>
            </a:r>
            <a:endParaRPr lang="en-US" dirty="0">
              <a:cs typeface="Segoe UI Light"/>
            </a:endParaRPr>
          </a:p>
          <a:p>
            <a:r>
              <a:rPr lang="en-US" dirty="0"/>
              <a:t>message: "Hello Pune!!",</a:t>
            </a:r>
            <a:endParaRPr lang="en-US" dirty="0">
              <a:cs typeface="Segoe UI Light"/>
            </a:endParaRPr>
          </a:p>
          <a:p>
            <a:r>
              <a:rPr lang="en-US" dirty="0"/>
              <a:t>persistent: false</a:t>
            </a:r>
            <a:endParaRPr lang="en-US" dirty="0">
              <a:cs typeface="Segoe UI Light"/>
            </a:endParaRPr>
          </a:p>
          <a:p>
            <a:r>
              <a:rPr lang="en-US" dirty="0"/>
              <a:t>},</a:t>
            </a:r>
            <a:endParaRPr lang="en-US" dirty="0">
              <a:cs typeface="Segoe UI Light"/>
            </a:endParaRPr>
          </a:p>
          <a:p>
            <a:r>
              <a:rPr lang="en-US" dirty="0"/>
              <a:t>function (</a:t>
            </a:r>
            <a:r>
              <a:rPr lang="en-US" dirty="0" err="1"/>
              <a:t>asyncResult</a:t>
            </a:r>
            <a:r>
              <a:rPr lang="en-US" dirty="0"/>
              <a:t>) {</a:t>
            </a:r>
            <a:endParaRPr lang="en-US" dirty="0">
              <a:cs typeface="Segoe UI Light"/>
            </a:endParaRPr>
          </a:p>
          <a:p>
            <a:r>
              <a:rPr lang="en-US" dirty="0"/>
              <a:t>if (</a:t>
            </a:r>
            <a:r>
              <a:rPr lang="en-US" dirty="0" err="1"/>
              <a:t>asyncResult.status</a:t>
            </a:r>
            <a:r>
              <a:rPr lang="en-US" dirty="0"/>
              <a:t> == "failed") {</a:t>
            </a:r>
            <a:endParaRPr lang="en-US" dirty="0">
              <a:cs typeface="Segoe UI Light"/>
            </a:endParaRPr>
          </a:p>
          <a:p>
            <a:r>
              <a:rPr lang="en-US" dirty="0"/>
              <a:t>console.log("Action failed with error: " + </a:t>
            </a:r>
            <a:r>
              <a:rPr lang="en-US" dirty="0" err="1"/>
              <a:t>asyncResult.error.message</a:t>
            </a:r>
            <a:r>
              <a:rPr lang="en-US" dirty="0"/>
              <a:t>);</a:t>
            </a:r>
            <a:endParaRPr lang="en-US" dirty="0">
              <a:cs typeface="Segoe UI Light"/>
            </a:endParaRPr>
          </a:p>
          <a:p>
            <a:r>
              <a:rPr lang="en-US" dirty="0"/>
              <a:t>} else {</a:t>
            </a:r>
            <a:endParaRPr lang="en-US" dirty="0">
              <a:cs typeface="Segoe UI Light"/>
            </a:endParaRPr>
          </a:p>
          <a:p>
            <a:r>
              <a:rPr lang="en-US" dirty="0"/>
              <a:t>console.log("Check the new notification.");</a:t>
            </a:r>
            <a:endParaRPr lang="en-US" dirty="0">
              <a:cs typeface="Segoe UI Light"/>
            </a:endParaRPr>
          </a:p>
          <a:p>
            <a:r>
              <a:rPr lang="en-US" dirty="0"/>
              <a:t> </a:t>
            </a:r>
            <a:endParaRPr lang="en-US" dirty="0">
              <a:cs typeface="Segoe UI Light"/>
            </a:endParaRPr>
          </a:p>
          <a:p>
            <a:r>
              <a:rPr lang="en-US" dirty="0"/>
              <a:t>}</a:t>
            </a:r>
            <a:endParaRPr lang="en-US" dirty="0">
              <a:cs typeface="Segoe UI Light"/>
            </a:endParaRPr>
          </a:p>
          <a:p>
            <a:r>
              <a:rPr lang="en-US" dirty="0"/>
              <a:t>});</a:t>
            </a:r>
            <a:endParaRPr lang="en-US" dirty="0">
              <a:cs typeface="Segoe UI Light"/>
            </a:endParaRPr>
          </a:p>
          <a:p>
            <a:r>
              <a:rPr lang="en-US" dirty="0"/>
              <a:t>}</a:t>
            </a:r>
            <a:endParaRPr lang="en-US" dirty="0">
              <a:cs typeface="Segoe UI Light"/>
            </a:endParaRPr>
          </a:p>
          <a:p>
            <a:r>
              <a:rPr lang="en-US" dirty="0"/>
              <a:t> </a:t>
            </a:r>
            <a:endParaRPr lang="en-US" dirty="0">
              <a:cs typeface="Segoe UI Light"/>
            </a:endParaRPr>
          </a:p>
          <a:p>
            <a:r>
              <a:rPr lang="en-US" dirty="0"/>
              <a:t>//below code to be added in </a:t>
            </a:r>
            <a:r>
              <a:rPr lang="en-US" dirty="0" err="1"/>
              <a:t>src</a:t>
            </a:r>
            <a:r>
              <a:rPr lang="en-US" dirty="0"/>
              <a:t>/index.js in line 10</a:t>
            </a:r>
            <a:endParaRPr lang="en-US" dirty="0">
              <a:cs typeface="Segoe UI Light"/>
            </a:endParaRPr>
          </a:p>
          <a:p>
            <a:r>
              <a:rPr lang="en-US" dirty="0"/>
              <a:t>//glue code to connect button click to function calls</a:t>
            </a:r>
            <a:endParaRPr lang="en-US" dirty="0">
              <a:cs typeface="Segoe UI Light"/>
            </a:endParaRPr>
          </a:p>
          <a:p>
            <a:r>
              <a:rPr lang="en-US" dirty="0"/>
              <a:t>$('#</a:t>
            </a:r>
            <a:r>
              <a:rPr lang="en-US" dirty="0" err="1"/>
              <a:t>getsubject</a:t>
            </a:r>
            <a:r>
              <a:rPr lang="en-US" dirty="0"/>
              <a:t>').click(function(){</a:t>
            </a:r>
            <a:endParaRPr lang="en-US" dirty="0">
              <a:cs typeface="Segoe UI Light"/>
            </a:endParaRPr>
          </a:p>
          <a:p>
            <a:r>
              <a:rPr lang="en-US" dirty="0"/>
              <a:t>$("#</a:t>
            </a:r>
            <a:r>
              <a:rPr lang="en-US" dirty="0" err="1"/>
              <a:t>outputstr</a:t>
            </a:r>
            <a:r>
              <a:rPr lang="en-US" dirty="0"/>
              <a:t>").text(</a:t>
            </a:r>
            <a:r>
              <a:rPr lang="en-US" dirty="0" err="1"/>
              <a:t>Office.context.mailbox.item.subject</a:t>
            </a:r>
            <a:r>
              <a:rPr lang="en-US" dirty="0"/>
              <a:t>);</a:t>
            </a:r>
            <a:endParaRPr lang="en-US" dirty="0">
              <a:cs typeface="Segoe UI Light"/>
            </a:endParaRPr>
          </a:p>
          <a:p>
            <a:r>
              <a:rPr lang="en-US" dirty="0"/>
              <a:t>});</a:t>
            </a:r>
            <a:endParaRPr lang="en-US" dirty="0">
              <a:cs typeface="Segoe UI Light"/>
            </a:endParaRPr>
          </a:p>
          <a:p>
            <a:r>
              <a:rPr lang="en-US" dirty="0"/>
              <a:t> </a:t>
            </a:r>
            <a:endParaRPr lang="en-US" dirty="0">
              <a:cs typeface="Segoe UI Light"/>
            </a:endParaRPr>
          </a:p>
          <a:p>
            <a:r>
              <a:rPr lang="en-US" dirty="0"/>
              <a:t>$('#</a:t>
            </a:r>
            <a:r>
              <a:rPr lang="en-US" dirty="0" err="1"/>
              <a:t>getbody</a:t>
            </a:r>
            <a:r>
              <a:rPr lang="en-US" dirty="0"/>
              <a:t>').click(function(){</a:t>
            </a:r>
            <a:endParaRPr lang="en-US" dirty="0">
              <a:cs typeface="Segoe UI Light"/>
            </a:endParaRPr>
          </a:p>
          <a:p>
            <a:r>
              <a:rPr lang="en-US" dirty="0" err="1"/>
              <a:t>getBodyContent</a:t>
            </a:r>
            <a:r>
              <a:rPr lang="en-US" dirty="0"/>
              <a:t>();</a:t>
            </a:r>
            <a:endParaRPr lang="en-US" dirty="0">
              <a:cs typeface="Segoe UI Light"/>
            </a:endParaRPr>
          </a:p>
          <a:p>
            <a:r>
              <a:rPr lang="en-US" dirty="0"/>
              <a:t>});</a:t>
            </a:r>
            <a:endParaRPr lang="en-US" dirty="0">
              <a:cs typeface="Segoe UI Light"/>
            </a:endParaRPr>
          </a:p>
          <a:p>
            <a:r>
              <a:rPr lang="en-US" dirty="0"/>
              <a:t> </a:t>
            </a:r>
            <a:endParaRPr lang="en-US" dirty="0">
              <a:cs typeface="Segoe UI Light"/>
            </a:endParaRPr>
          </a:p>
          <a:p>
            <a:r>
              <a:rPr lang="en-US" dirty="0"/>
              <a:t>$('#</a:t>
            </a:r>
            <a:r>
              <a:rPr lang="en-US" dirty="0" err="1"/>
              <a:t>sentnotification</a:t>
            </a:r>
            <a:r>
              <a:rPr lang="en-US" dirty="0"/>
              <a:t>').click(function(){</a:t>
            </a:r>
            <a:endParaRPr lang="en-US" dirty="0">
              <a:cs typeface="Segoe UI Light"/>
            </a:endParaRPr>
          </a:p>
          <a:p>
            <a:r>
              <a:rPr lang="en-US" dirty="0" err="1"/>
              <a:t>sendNotification</a:t>
            </a:r>
            <a:r>
              <a:rPr lang="en-US" dirty="0"/>
              <a:t>();</a:t>
            </a:r>
            <a:endParaRPr lang="en-US" dirty="0">
              <a:cs typeface="Segoe UI Light"/>
            </a:endParaRPr>
          </a:p>
          <a:p>
            <a:r>
              <a:rPr lang="en-US" dirty="0"/>
              <a:t>});</a:t>
            </a:r>
          </a:p>
          <a:p>
            <a:endParaRPr lang="en-US" dirty="0">
              <a:cs typeface="Segoe UI Light"/>
            </a:endParaRPr>
          </a:p>
          <a:p>
            <a:r>
              <a:rPr lang="en-US" dirty="0">
                <a:cs typeface="Segoe UI Light"/>
              </a:rPr>
              <a:t>//CSS styling to wrap out text to be added in app.css file</a:t>
            </a:r>
          </a:p>
          <a:p>
            <a:r>
              <a:rPr lang="en-US" dirty="0">
                <a:cs typeface="Segoe UI Light"/>
              </a:rPr>
              <a:t>#</a:t>
            </a:r>
            <a:r>
              <a:rPr lang="en-US" dirty="0" err="1">
                <a:cs typeface="Segoe UI Light"/>
              </a:rPr>
              <a:t>outputstr</a:t>
            </a:r>
            <a:endParaRPr lang="en-US" dirty="0">
              <a:cs typeface="Segoe UI Light"/>
            </a:endParaRPr>
          </a:p>
          <a:p>
            <a:r>
              <a:rPr lang="en-US" dirty="0">
                <a:cs typeface="Segoe UI Light"/>
              </a:rPr>
              <a:t>{   </a:t>
            </a:r>
          </a:p>
          <a:p>
            <a:r>
              <a:rPr lang="en-US" dirty="0">
                <a:cs typeface="Segoe UI Light"/>
              </a:rPr>
              <a:t>    width:350px;</a:t>
            </a:r>
          </a:p>
          <a:p>
            <a:r>
              <a:rPr lang="en-US" dirty="0">
                <a:cs typeface="Segoe UI Light"/>
              </a:rPr>
              <a:t>    word-wrap: break-word;</a:t>
            </a:r>
          </a:p>
          <a:p>
            <a:r>
              <a:rPr lang="en-US" dirty="0">
                <a:cs typeface="Segoe UI Light"/>
              </a:rPr>
              <a:t>}</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D18B56EA-E28F-4F92-9F16-7A6F2501B303}" type="datetime8">
              <a:rPr lang="en-US" smtClean="0"/>
              <a:t>10/28/18 12:11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a:p>
        </p:txBody>
      </p:sp>
    </p:spTree>
    <p:extLst>
      <p:ext uri="{BB962C8B-B14F-4D97-AF65-F5344CB8AC3E}">
        <p14:creationId xmlns:p14="http://schemas.microsoft.com/office/powerpoint/2010/main" val="3755328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emf"/><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Singapore)">
    <p:bg>
      <p:bgPr>
        <a:solidFill>
          <a:schemeClr val="bg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sp>
        <p:nvSpPr>
          <p:cNvPr id="8" name="TextBox 7">
            <a:extLst>
              <a:ext uri="{FF2B5EF4-FFF2-40B4-BE49-F238E27FC236}">
                <a16:creationId xmlns:a16="http://schemas.microsoft.com/office/drawing/2014/main" id="{233C4521-B2BD-4F4A-8089-E40A421A7CA0}"/>
              </a:ext>
            </a:extLst>
          </p:cNvPr>
          <p:cNvSpPr txBox="1"/>
          <p:nvPr userDrawn="1"/>
        </p:nvSpPr>
        <p:spPr>
          <a:xfrm>
            <a:off x="280281" y="2115503"/>
            <a:ext cx="6180153" cy="960263"/>
          </a:xfrm>
          <a:prstGeom prst="rect">
            <a:avLst/>
          </a:prstGeom>
          <a:noFill/>
        </p:spPr>
        <p:txBody>
          <a:bodyPr wrap="none" lIns="182880" tIns="146304" rIns="182880" bIns="146304" rtlCol="0">
            <a:spAutoFit/>
          </a:bodyPr>
          <a:lstStyle/>
          <a:p>
            <a:pPr>
              <a:lnSpc>
                <a:spcPct val="90000"/>
              </a:lnSpc>
              <a:spcAft>
                <a:spcPts val="600"/>
              </a:spcAft>
            </a:pPr>
            <a:r>
              <a:rPr lang="en-US" sz="4800">
                <a:gradFill>
                  <a:gsLst>
                    <a:gs pos="2917">
                      <a:schemeClr val="tx1"/>
                    </a:gs>
                    <a:gs pos="30000">
                      <a:schemeClr val="tx1"/>
                    </a:gs>
                  </a:gsLst>
                  <a:lin ang="5400000" scaled="0"/>
                </a:gradFill>
                <a:latin typeface="+mj-lt"/>
              </a:rPr>
              <a:t>Microsoft Tech Summit</a:t>
            </a:r>
          </a:p>
        </p:txBody>
      </p:sp>
      <p:sp>
        <p:nvSpPr>
          <p:cNvPr id="10" name="TextBox 9">
            <a:extLst>
              <a:ext uri="{FF2B5EF4-FFF2-40B4-BE49-F238E27FC236}">
                <a16:creationId xmlns:a16="http://schemas.microsoft.com/office/drawing/2014/main" id="{15658542-A774-494D-A87E-4B0119BEC501}"/>
              </a:ext>
            </a:extLst>
          </p:cNvPr>
          <p:cNvSpPr txBox="1"/>
          <p:nvPr userDrawn="1"/>
        </p:nvSpPr>
        <p:spPr>
          <a:xfrm>
            <a:off x="280281" y="2799718"/>
            <a:ext cx="1782604" cy="713080"/>
          </a:xfrm>
          <a:prstGeom prst="rect">
            <a:avLst/>
          </a:prstGeom>
          <a:noFill/>
        </p:spPr>
        <p:txBody>
          <a:bodyPr wrap="none" lIns="182880" tIns="146304" rIns="182880" bIns="146304" rtlCol="0">
            <a:spAutoFit/>
          </a:bodyPr>
          <a:lstStyle/>
          <a:p>
            <a:pPr>
              <a:lnSpc>
                <a:spcPct val="114000"/>
              </a:lnSpc>
              <a:spcAft>
                <a:spcPts val="600"/>
              </a:spcAft>
            </a:pPr>
            <a:r>
              <a:rPr lang="en-US" sz="2600" spc="-30" baseline="0">
                <a:gradFill>
                  <a:gsLst>
                    <a:gs pos="2917">
                      <a:schemeClr val="tx1"/>
                    </a:gs>
                    <a:gs pos="30000">
                      <a:schemeClr val="tx1"/>
                    </a:gs>
                  </a:gsLst>
                  <a:lin ang="5400000" scaled="0"/>
                </a:gradFill>
                <a:latin typeface="Segoe UI Semilight" panose="020B0402040204020203" pitchFamily="34" charset="0"/>
                <a:cs typeface="Segoe UI Semilight" panose="020B0402040204020203" pitchFamily="34" charset="0"/>
              </a:rPr>
              <a:t>Singapore</a:t>
            </a:r>
          </a:p>
        </p:txBody>
      </p:sp>
      <p:pic>
        <p:nvPicPr>
          <p:cNvPr id="9" name="Picture 8">
            <a:extLst>
              <a:ext uri="{FF2B5EF4-FFF2-40B4-BE49-F238E27FC236}">
                <a16:creationId xmlns:a16="http://schemas.microsoft.com/office/drawing/2014/main" id="{CF286B11-2064-487A-9227-FD2929577E2A}"/>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7889369" y="2134576"/>
            <a:ext cx="4274428" cy="4554174"/>
          </a:xfrm>
          <a:prstGeom prst="rect">
            <a:avLst/>
          </a:prstGeom>
        </p:spPr>
      </p:pic>
    </p:spTree>
    <p:extLst>
      <p:ext uri="{BB962C8B-B14F-4D97-AF65-F5344CB8AC3E}">
        <p14:creationId xmlns:p14="http://schemas.microsoft.com/office/powerpoint/2010/main" val="18562993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81DA3-077C-F64C-BF77-26D637F88B64}"/>
              </a:ext>
            </a:extLst>
          </p:cNvPr>
          <p:cNvSpPr>
            <a:spLocks noGrp="1"/>
          </p:cNvSpPr>
          <p:nvPr>
            <p:ph type="ctrTitle"/>
          </p:nvPr>
        </p:nvSpPr>
        <p:spPr>
          <a:xfrm>
            <a:off x="1554560" y="1144706"/>
            <a:ext cx="9327356" cy="2435131"/>
          </a:xfrm>
        </p:spPr>
        <p:txBody>
          <a:bodyPr anchor="b"/>
          <a:lstStyle>
            <a:lvl1pPr algn="ctr">
              <a:defRPr sz="6119"/>
            </a:lvl1pPr>
          </a:lstStyle>
          <a:p>
            <a:r>
              <a:rPr lang="en-US"/>
              <a:t>Click to edit Master title style</a:t>
            </a:r>
          </a:p>
        </p:txBody>
      </p:sp>
      <p:sp>
        <p:nvSpPr>
          <p:cNvPr id="3" name="Subtitle 2">
            <a:extLst>
              <a:ext uri="{FF2B5EF4-FFF2-40B4-BE49-F238E27FC236}">
                <a16:creationId xmlns:a16="http://schemas.microsoft.com/office/drawing/2014/main" id="{F71FBE51-95B9-0645-8752-445BBE530DCD}"/>
              </a:ext>
            </a:extLst>
          </p:cNvPr>
          <p:cNvSpPr>
            <a:spLocks noGrp="1"/>
          </p:cNvSpPr>
          <p:nvPr>
            <p:ph type="subTitle" idx="1"/>
          </p:nvPr>
        </p:nvSpPr>
        <p:spPr>
          <a:xfrm>
            <a:off x="1554560" y="3673745"/>
            <a:ext cx="9327356" cy="523733"/>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Click to edit Master subtitle style</a:t>
            </a:r>
          </a:p>
        </p:txBody>
      </p:sp>
      <p:sp>
        <p:nvSpPr>
          <p:cNvPr id="4" name="Date Placeholder 3">
            <a:extLst>
              <a:ext uri="{FF2B5EF4-FFF2-40B4-BE49-F238E27FC236}">
                <a16:creationId xmlns:a16="http://schemas.microsoft.com/office/drawing/2014/main" id="{E0EDBFAD-C9AF-B74F-84E5-337D4513AA83}"/>
              </a:ext>
            </a:extLst>
          </p:cNvPr>
          <p:cNvSpPr>
            <a:spLocks noGrp="1"/>
          </p:cNvSpPr>
          <p:nvPr>
            <p:ph type="dt" sz="half" idx="10"/>
          </p:nvPr>
        </p:nvSpPr>
        <p:spPr/>
        <p:txBody>
          <a:bodyPr/>
          <a:lstStyle/>
          <a:p>
            <a:fld id="{FC839539-4E8E-624D-B1CC-24881F790BB5}" type="datetimeFigureOut">
              <a:rPr lang="en-US" smtClean="0"/>
              <a:t>10/28/18</a:t>
            </a:fld>
            <a:endParaRPr lang="en-US"/>
          </a:p>
        </p:txBody>
      </p:sp>
      <p:sp>
        <p:nvSpPr>
          <p:cNvPr id="5" name="Footer Placeholder 4">
            <a:extLst>
              <a:ext uri="{FF2B5EF4-FFF2-40B4-BE49-F238E27FC236}">
                <a16:creationId xmlns:a16="http://schemas.microsoft.com/office/drawing/2014/main" id="{F3AC3203-05A4-8E44-8EEE-D349B683CF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59759F-C79E-504A-8FF6-4A692B762D40}"/>
              </a:ext>
            </a:extLst>
          </p:cNvPr>
          <p:cNvSpPr>
            <a:spLocks noGrp="1"/>
          </p:cNvSpPr>
          <p:nvPr>
            <p:ph type="sldNum" sz="quarter" idx="12"/>
          </p:nvPr>
        </p:nvSpPr>
        <p:spPr/>
        <p:txBody>
          <a:bodyPr/>
          <a:lstStyle/>
          <a:p>
            <a:fld id="{A26A38FD-827C-7F4B-A7E7-628BF9931ADB}" type="slidenum">
              <a:rPr lang="en-US" smtClean="0"/>
              <a:t>‹#›</a:t>
            </a:fld>
            <a:endParaRPr lang="en-US"/>
          </a:p>
        </p:txBody>
      </p:sp>
    </p:spTree>
    <p:extLst>
      <p:ext uri="{BB962C8B-B14F-4D97-AF65-F5344CB8AC3E}">
        <p14:creationId xmlns:p14="http://schemas.microsoft.com/office/powerpoint/2010/main" val="12791153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4969760-2188-4D17-905B-07D2417BCD97}" type="datetimeFigureOut">
              <a:rPr lang="en-US" smtClean="0"/>
              <a:t>10/28/18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C7EE815-CFE8-4690-8E0B-055F61D0B3BE}" type="slidenum">
              <a:rPr lang="en-US" smtClean="0"/>
              <a:t>‹#›</a:t>
            </a:fld>
            <a:endParaRPr lang="en-US"/>
          </a:p>
        </p:txBody>
      </p:sp>
    </p:spTree>
    <p:extLst>
      <p:ext uri="{BB962C8B-B14F-4D97-AF65-F5344CB8AC3E}">
        <p14:creationId xmlns:p14="http://schemas.microsoft.com/office/powerpoint/2010/main" val="11820637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50"/>
            <a:ext cx="11888787" cy="2308324"/>
          </a:xfrm>
        </p:spPr>
        <p:txBody>
          <a:bodyPr>
            <a:spAutoFit/>
          </a:bodyPr>
          <a:lstStyle>
            <a:lvl1pPr marL="0" indent="0">
              <a:buNone/>
              <a:defRPr/>
            </a:lvl1pPr>
            <a:lvl2pPr marL="228557" indent="0">
              <a:buNone/>
              <a:defRPr/>
            </a:lvl2pPr>
            <a:lvl3pPr marL="457112" indent="0">
              <a:buNone/>
              <a:defRPr/>
            </a:lvl3pPr>
            <a:lvl4pPr marL="685669" indent="0">
              <a:buNone/>
              <a:defRPr/>
            </a:lvl4pPr>
            <a:lvl5pPr marL="914224"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18531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639D6-4664-41EA-BD30-19091F684B4B}"/>
              </a:ext>
            </a:extLst>
          </p:cNvPr>
          <p:cNvSpPr>
            <a:spLocks noGrp="1"/>
          </p:cNvSpPr>
          <p:nvPr>
            <p:ph type="ctrTitle" hasCustomPrompt="1"/>
          </p:nvPr>
        </p:nvSpPr>
        <p:spPr>
          <a:xfrm>
            <a:off x="1554560" y="1144706"/>
            <a:ext cx="9327356" cy="2435131"/>
          </a:xfrm>
        </p:spPr>
        <p:txBody>
          <a:bodyPr anchor="b"/>
          <a:lstStyle>
            <a:lvl1pPr algn="ctr">
              <a:defRPr sz="6119"/>
            </a:lvl1pPr>
          </a:lstStyle>
          <a:p>
            <a:r>
              <a:rPr lang="en-US"/>
              <a:t>Team Name</a:t>
            </a:r>
          </a:p>
        </p:txBody>
      </p:sp>
      <p:sp>
        <p:nvSpPr>
          <p:cNvPr id="3" name="Subtitle 2">
            <a:extLst>
              <a:ext uri="{FF2B5EF4-FFF2-40B4-BE49-F238E27FC236}">
                <a16:creationId xmlns:a16="http://schemas.microsoft.com/office/drawing/2014/main" id="{90973230-05FC-46AF-9B2E-4E93835CD06A}"/>
              </a:ext>
            </a:extLst>
          </p:cNvPr>
          <p:cNvSpPr>
            <a:spLocks noGrp="1"/>
          </p:cNvSpPr>
          <p:nvPr>
            <p:ph type="subTitle" idx="1" hasCustomPrompt="1"/>
          </p:nvPr>
        </p:nvSpPr>
        <p:spPr>
          <a:xfrm>
            <a:off x="1554560" y="3673745"/>
            <a:ext cx="9327356" cy="523733"/>
          </a:xfrm>
        </p:spPr>
        <p:txBody>
          <a:bodyPr/>
          <a:lstStyle>
            <a:lvl1pPr marL="0" indent="0" algn="ctr">
              <a:buNone/>
              <a:defRPr sz="2448"/>
            </a:lvl1pPr>
            <a:lvl2pPr marL="466298" indent="0" algn="ctr">
              <a:buNone/>
              <a:defRPr sz="2040"/>
            </a:lvl2pPr>
            <a:lvl3pPr marL="932597" indent="0" algn="ctr">
              <a:buNone/>
              <a:defRPr sz="1836"/>
            </a:lvl3pPr>
            <a:lvl4pPr marL="1398895" indent="0" algn="ctr">
              <a:buNone/>
              <a:defRPr sz="1632"/>
            </a:lvl4pPr>
            <a:lvl5pPr marL="1865193" indent="0" algn="ctr">
              <a:buNone/>
              <a:defRPr sz="1632"/>
            </a:lvl5pPr>
            <a:lvl6pPr marL="2331491" indent="0" algn="ctr">
              <a:buNone/>
              <a:defRPr sz="1632"/>
            </a:lvl6pPr>
            <a:lvl7pPr marL="2797790" indent="0" algn="ctr">
              <a:buNone/>
              <a:defRPr sz="1632"/>
            </a:lvl7pPr>
            <a:lvl8pPr marL="3264088" indent="0" algn="ctr">
              <a:buNone/>
              <a:defRPr sz="1632"/>
            </a:lvl8pPr>
            <a:lvl9pPr marL="3730386" indent="0" algn="ctr">
              <a:buNone/>
              <a:defRPr sz="1632"/>
            </a:lvl9pPr>
          </a:lstStyle>
          <a:p>
            <a:r>
              <a:rPr lang="en-US"/>
              <a:t>Feature/Pitch Name</a:t>
            </a:r>
          </a:p>
        </p:txBody>
      </p:sp>
      <p:sp>
        <p:nvSpPr>
          <p:cNvPr id="4" name="Date Placeholder 3">
            <a:extLst>
              <a:ext uri="{FF2B5EF4-FFF2-40B4-BE49-F238E27FC236}">
                <a16:creationId xmlns:a16="http://schemas.microsoft.com/office/drawing/2014/main" id="{BB77DC3C-F6B1-40CE-BDBA-D1578618A6E9}"/>
              </a:ext>
            </a:extLst>
          </p:cNvPr>
          <p:cNvSpPr>
            <a:spLocks noGrp="1"/>
          </p:cNvSpPr>
          <p:nvPr>
            <p:ph type="dt" sz="half" idx="10"/>
          </p:nvPr>
        </p:nvSpPr>
        <p:spPr/>
        <p:txBody>
          <a:bodyPr/>
          <a:lstStyle/>
          <a:p>
            <a:fld id="{05AD07DC-83F8-4C40-9FEC-E629D24E9595}" type="datetimeFigureOut">
              <a:rPr lang="en-US" smtClean="0"/>
              <a:t>10/28/18</a:t>
            </a:fld>
            <a:endParaRPr lang="en-US"/>
          </a:p>
        </p:txBody>
      </p:sp>
      <p:sp>
        <p:nvSpPr>
          <p:cNvPr id="5" name="Footer Placeholder 4">
            <a:extLst>
              <a:ext uri="{FF2B5EF4-FFF2-40B4-BE49-F238E27FC236}">
                <a16:creationId xmlns:a16="http://schemas.microsoft.com/office/drawing/2014/main" id="{1D115081-8E55-45B3-AC49-2A4970191E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00755D-AAF3-4827-907C-064686BBCFDE}"/>
              </a:ext>
            </a:extLst>
          </p:cNvPr>
          <p:cNvSpPr>
            <a:spLocks noGrp="1"/>
          </p:cNvSpPr>
          <p:nvPr>
            <p:ph type="sldNum" sz="quarter" idx="12"/>
          </p:nvPr>
        </p:nvSpPr>
        <p:spPr/>
        <p:txBody>
          <a:bodyPr/>
          <a:lstStyle/>
          <a:p>
            <a:fld id="{169CAE8C-39E9-4673-88E9-37B0EDCA1EA0}" type="slidenum">
              <a:rPr lang="en-US" smtClean="0"/>
              <a:t>‹#›</a:t>
            </a:fld>
            <a:endParaRPr lang="en-US"/>
          </a:p>
        </p:txBody>
      </p:sp>
    </p:spTree>
    <p:extLst>
      <p:ext uri="{BB962C8B-B14F-4D97-AF65-F5344CB8AC3E}">
        <p14:creationId xmlns:p14="http://schemas.microsoft.com/office/powerpoint/2010/main" val="22185465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Walkin (event name)">
    <p:bg>
      <p:bgPr>
        <a:solidFill>
          <a:schemeClr val="bg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pic>
        <p:nvPicPr>
          <p:cNvPr id="7" name="Picture 6">
            <a:extLst>
              <a:ext uri="{FF2B5EF4-FFF2-40B4-BE49-F238E27FC236}">
                <a16:creationId xmlns:a16="http://schemas.microsoft.com/office/drawing/2014/main" id="{9997CB8D-36FF-43CF-86DF-54192446E049}"/>
              </a:ext>
            </a:extLst>
          </p:cNvPr>
          <p:cNvPicPr>
            <a:picLocks noChangeAspect="1"/>
          </p:cNvPicPr>
          <p:nvPr userDrawn="1"/>
        </p:nvPicPr>
        <p:blipFill>
          <a:blip r:embed="rId3"/>
          <a:stretch>
            <a:fillRect/>
          </a:stretch>
        </p:blipFill>
        <p:spPr>
          <a:xfrm>
            <a:off x="6617583" y="2125663"/>
            <a:ext cx="5546214" cy="4572000"/>
          </a:xfrm>
          <a:prstGeom prst="rect">
            <a:avLst/>
          </a:prstGeom>
        </p:spPr>
      </p:pic>
      <p:sp>
        <p:nvSpPr>
          <p:cNvPr id="8" name="TextBox 7">
            <a:extLst>
              <a:ext uri="{FF2B5EF4-FFF2-40B4-BE49-F238E27FC236}">
                <a16:creationId xmlns:a16="http://schemas.microsoft.com/office/drawing/2014/main" id="{233C4521-B2BD-4F4A-8089-E40A421A7CA0}"/>
              </a:ext>
            </a:extLst>
          </p:cNvPr>
          <p:cNvSpPr txBox="1"/>
          <p:nvPr userDrawn="1"/>
        </p:nvSpPr>
        <p:spPr>
          <a:xfrm>
            <a:off x="280281" y="2115503"/>
            <a:ext cx="6180153" cy="960263"/>
          </a:xfrm>
          <a:prstGeom prst="rect">
            <a:avLst/>
          </a:prstGeom>
          <a:noFill/>
        </p:spPr>
        <p:txBody>
          <a:bodyPr wrap="none" lIns="182880" tIns="146304" rIns="182880" bIns="146304" rtlCol="0">
            <a:spAutoFit/>
          </a:bodyPr>
          <a:lstStyle/>
          <a:p>
            <a:pPr>
              <a:lnSpc>
                <a:spcPct val="90000"/>
              </a:lnSpc>
              <a:spcAft>
                <a:spcPts val="600"/>
              </a:spcAft>
            </a:pPr>
            <a:r>
              <a:rPr lang="en-US" sz="4800">
                <a:gradFill>
                  <a:gsLst>
                    <a:gs pos="2917">
                      <a:schemeClr val="tx1"/>
                    </a:gs>
                    <a:gs pos="30000">
                      <a:schemeClr val="tx1"/>
                    </a:gs>
                  </a:gsLst>
                  <a:lin ang="5400000" scaled="0"/>
                </a:gradFill>
                <a:latin typeface="+mj-lt"/>
              </a:rPr>
              <a:t>Microsoft Tech Summit</a:t>
            </a:r>
          </a:p>
        </p:txBody>
      </p:sp>
      <p:sp>
        <p:nvSpPr>
          <p:cNvPr id="10" name="TextBox 9">
            <a:extLst>
              <a:ext uri="{FF2B5EF4-FFF2-40B4-BE49-F238E27FC236}">
                <a16:creationId xmlns:a16="http://schemas.microsoft.com/office/drawing/2014/main" id="{15658542-A774-494D-A87E-4B0119BEC501}"/>
              </a:ext>
            </a:extLst>
          </p:cNvPr>
          <p:cNvSpPr txBox="1"/>
          <p:nvPr userDrawn="1"/>
        </p:nvSpPr>
        <p:spPr>
          <a:xfrm>
            <a:off x="280281" y="2799718"/>
            <a:ext cx="5384744" cy="1169231"/>
          </a:xfrm>
          <a:prstGeom prst="rect">
            <a:avLst/>
          </a:prstGeom>
          <a:noFill/>
        </p:spPr>
        <p:txBody>
          <a:bodyPr wrap="none" lIns="182880" tIns="146304" rIns="182880" bIns="146304" rtlCol="0">
            <a:spAutoFit/>
          </a:bodyPr>
          <a:lstStyle/>
          <a:p>
            <a:pPr marL="0" indent="0">
              <a:lnSpc>
                <a:spcPct val="114000"/>
              </a:lnSpc>
              <a:spcAft>
                <a:spcPts val="600"/>
              </a:spcAft>
              <a:buFont typeface="Arial" panose="020B0604020202020204" pitchFamily="34" charset="0"/>
              <a:buNone/>
            </a:pPr>
            <a:r>
              <a:rPr lang="en-US" sz="2600" spc="-30" baseline="0">
                <a:gradFill>
                  <a:gsLst>
                    <a:gs pos="2917">
                      <a:schemeClr val="tx1"/>
                    </a:gs>
                    <a:gs pos="30000">
                      <a:schemeClr val="tx1"/>
                    </a:gs>
                  </a:gsLst>
                  <a:lin ang="5400000" scaled="0"/>
                </a:gradFill>
                <a:latin typeface="Segoe UI Semilight" panose="020B0402040204020203" pitchFamily="34" charset="0"/>
                <a:cs typeface="Segoe UI Semilight" panose="020B0402040204020203" pitchFamily="34" charset="0"/>
              </a:rPr>
              <a:t>Build your cloud skills with the latest</a:t>
            </a:r>
            <a:br>
              <a:rPr lang="en-US" sz="2600" spc="-30" baseline="0">
                <a:gradFill>
                  <a:gsLst>
                    <a:gs pos="2917">
                      <a:schemeClr val="tx1"/>
                    </a:gs>
                    <a:gs pos="30000">
                      <a:schemeClr val="tx1"/>
                    </a:gs>
                  </a:gsLst>
                  <a:lin ang="5400000" scaled="0"/>
                </a:gradFill>
                <a:latin typeface="Segoe UI Semilight" panose="020B0402040204020203" pitchFamily="34" charset="0"/>
                <a:cs typeface="Segoe UI Semilight" panose="020B0402040204020203" pitchFamily="34" charset="0"/>
              </a:rPr>
            </a:br>
            <a:r>
              <a:rPr lang="en-US" sz="2600" spc="-30" baseline="0">
                <a:gradFill>
                  <a:gsLst>
                    <a:gs pos="2917">
                      <a:schemeClr val="tx1"/>
                    </a:gs>
                    <a:gs pos="30000">
                      <a:schemeClr val="tx1"/>
                    </a:gs>
                  </a:gsLst>
                  <a:lin ang="5400000" scaled="0"/>
                </a:gradFill>
                <a:latin typeface="Segoe UI Semilight" panose="020B0402040204020203" pitchFamily="34" charset="0"/>
                <a:cs typeface="Segoe UI Semilight" panose="020B0402040204020203" pitchFamily="34" charset="0"/>
              </a:rPr>
              <a:t>in Azure and Microsoft 365  </a:t>
            </a:r>
          </a:p>
        </p:txBody>
      </p:sp>
    </p:spTree>
    <p:extLst>
      <p:ext uri="{BB962C8B-B14F-4D97-AF65-F5344CB8AC3E}">
        <p14:creationId xmlns:p14="http://schemas.microsoft.com/office/powerpoint/2010/main" val="345501025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6400736" cy="1828786"/>
          </a:xfrm>
          <a:noFill/>
        </p:spPr>
        <p:txBody>
          <a:bodyPr lIns="146304" tIns="91440" rIns="146304" bIns="91440" anchor="b" anchorCtr="0"/>
          <a:lstStyle>
            <a:lvl1pPr>
              <a:defRPr sz="4800"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5486337" cy="1828007"/>
          </a:xfrm>
          <a:noFill/>
        </p:spPr>
        <p:txBody>
          <a:bodyPr lIns="164592" tIns="109728" rIns="164592" bIns="109728">
            <a:noAutofit/>
          </a:bodyPr>
          <a:lstStyle>
            <a:lvl1pPr marL="0" indent="0">
              <a:spcBef>
                <a:spcPts val="0"/>
              </a:spcBef>
              <a:buNone/>
              <a:defRPr sz="2800" spc="0" baseline="0">
                <a:gradFill>
                  <a:gsLst>
                    <a:gs pos="91000">
                      <a:schemeClr val="tx1"/>
                    </a:gs>
                    <a:gs pos="0">
                      <a:schemeClr val="tx1"/>
                    </a:gs>
                  </a:gsLst>
                  <a:lin ang="5400000" scaled="0"/>
                </a:gradFill>
                <a:latin typeface="+mn-lt"/>
              </a:defRPr>
            </a:lvl1pPr>
          </a:lstStyle>
          <a:p>
            <a:pPr lvl="0"/>
            <a:r>
              <a:rPr lang="en-US"/>
              <a:t>Speaker name</a:t>
            </a:r>
          </a:p>
        </p:txBody>
      </p:sp>
      <p:pic>
        <p:nvPicPr>
          <p:cNvPr id="6"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pic>
        <p:nvPicPr>
          <p:cNvPr id="7" name="Picture 6">
            <a:extLst>
              <a:ext uri="{FF2B5EF4-FFF2-40B4-BE49-F238E27FC236}">
                <a16:creationId xmlns:a16="http://schemas.microsoft.com/office/drawing/2014/main" id="{6919AEE2-BA39-4A01-8EE0-D03C0F4BB9EA}"/>
              </a:ext>
            </a:extLst>
          </p:cNvPr>
          <p:cNvPicPr>
            <a:picLocks noChangeAspect="1"/>
          </p:cNvPicPr>
          <p:nvPr userDrawn="1"/>
        </p:nvPicPr>
        <p:blipFill>
          <a:blip r:embed="rId3"/>
          <a:stretch>
            <a:fillRect/>
          </a:stretch>
        </p:blipFill>
        <p:spPr>
          <a:xfrm>
            <a:off x="6617583" y="2125663"/>
            <a:ext cx="5546214" cy="4572000"/>
          </a:xfrm>
          <a:prstGeom prst="rect">
            <a:avLst/>
          </a:prstGeom>
        </p:spPr>
      </p:pic>
    </p:spTree>
    <p:extLst>
      <p:ext uri="{BB962C8B-B14F-4D97-AF65-F5344CB8AC3E}">
        <p14:creationId xmlns:p14="http://schemas.microsoft.com/office/powerpoint/2010/main" val="38678132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01319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74702" y="1211287"/>
            <a:ext cx="11888787" cy="5484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85784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88" indent="0">
              <a:buFont typeface="Wingdings" panose="05000000000000000000" pitchFamily="2" charset="2"/>
              <a:buNone/>
              <a:defRPr sz="2400" b="0"/>
            </a:lvl2pPr>
            <a:lvl3pPr marL="450850" indent="0">
              <a:buFont typeface="Wingdings" panose="05000000000000000000" pitchFamily="2" charset="2"/>
              <a:buNone/>
              <a:tabLst/>
              <a:defRPr sz="2200" b="0"/>
            </a:lvl3pPr>
            <a:lvl4pPr marL="652462" indent="0">
              <a:buFont typeface="Wingdings" panose="05000000000000000000" pitchFamily="2" charset="2"/>
              <a:buNone/>
              <a:defRPr sz="2200" b="0"/>
            </a:lvl4pPr>
            <a:lvl5pPr marL="854075" indent="0">
              <a:buFont typeface="Wingdings" panose="05000000000000000000" pitchFamily="2" charset="2"/>
              <a:buNone/>
              <a:tabLst/>
              <a:defRPr sz="22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88"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850"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462"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4075"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350" marR="0" lvl="0" indent="-514350" algn="l" defTabSz="932742" rtl="0" eaLnBrk="1" fontAlgn="auto" latinLnBrk="0" hangingPunct="1">
              <a:lnSpc>
                <a:spcPct val="90000"/>
              </a:lnSpc>
              <a:spcBef>
                <a:spcPts val="1224"/>
              </a:spcBef>
              <a:spcAft>
                <a:spcPts val="0"/>
              </a:spcAft>
              <a:buClr>
                <a:schemeClr val="tx1"/>
              </a:buClr>
              <a:buSzPct val="90000"/>
              <a:tabLst/>
            </a:pPr>
            <a:r>
              <a:rPr lang="en-US"/>
              <a:t>Click to edit Master text styles</a:t>
            </a:r>
          </a:p>
          <a:p>
            <a:pPr marL="712788" marR="0" lvl="1" indent="-457200" algn="l" defTabSz="932742" rtl="0" eaLnBrk="1" fontAlgn="auto" latinLnBrk="0" hangingPunct="1">
              <a:lnSpc>
                <a:spcPct val="90000"/>
              </a:lnSpc>
              <a:spcBef>
                <a:spcPct val="20000"/>
              </a:spcBef>
              <a:spcAft>
                <a:spcPts val="0"/>
              </a:spcAft>
              <a:buClrTx/>
              <a:buSzPct val="90000"/>
              <a:tabLst/>
            </a:pPr>
            <a:r>
              <a:rPr lang="en-US"/>
              <a:t>Second level</a:t>
            </a:r>
          </a:p>
          <a:p>
            <a:pPr marL="908050" marR="0" lvl="2" indent="-457200" algn="l" defTabSz="932742" rtl="0" eaLnBrk="1" fontAlgn="auto" latinLnBrk="0" hangingPunct="1">
              <a:lnSpc>
                <a:spcPct val="90000"/>
              </a:lnSpc>
              <a:spcBef>
                <a:spcPct val="20000"/>
              </a:spcBef>
              <a:spcAft>
                <a:spcPts val="0"/>
              </a:spcAft>
              <a:buClrTx/>
              <a:buSzPct val="90000"/>
              <a:tabLst/>
            </a:pPr>
            <a:r>
              <a:rPr lang="en-US"/>
              <a:t>Third level</a:t>
            </a:r>
          </a:p>
          <a:p>
            <a:pPr marL="1109662" marR="0" lvl="3" indent="-457200" algn="l" defTabSz="932742" rtl="0" eaLnBrk="1" fontAlgn="auto" latinLnBrk="0" hangingPunct="1">
              <a:lnSpc>
                <a:spcPct val="90000"/>
              </a:lnSpc>
              <a:spcBef>
                <a:spcPct val="20000"/>
              </a:spcBef>
              <a:spcAft>
                <a:spcPts val="0"/>
              </a:spcAft>
              <a:buClrTx/>
              <a:buSzPct val="90000"/>
              <a:tabLst/>
            </a:pPr>
            <a:r>
              <a:rPr lang="en-US"/>
              <a:t>Fourth level</a:t>
            </a:r>
          </a:p>
          <a:p>
            <a:pPr marL="1311275" marR="0" lvl="4" indent="-457200" algn="l" defTabSz="932742" rtl="0" eaLnBrk="1" fontAlgn="auto" latinLnBrk="0" hangingPunct="1">
              <a:lnSpc>
                <a:spcPct val="90000"/>
              </a:lnSpc>
              <a:spcBef>
                <a:spcPct val="20000"/>
              </a:spcBef>
              <a:spcAft>
                <a:spcPts val="0"/>
              </a:spcAft>
              <a:buClrTx/>
              <a:buSzPct val="90000"/>
              <a:tabLst/>
            </a:pPr>
            <a:r>
              <a:rPr lang="en-US"/>
              <a:t>Fifth level</a:t>
            </a:r>
          </a:p>
        </p:txBody>
      </p:sp>
    </p:spTree>
    <p:extLst>
      <p:ext uri="{BB962C8B-B14F-4D97-AF65-F5344CB8AC3E}">
        <p14:creationId xmlns:p14="http://schemas.microsoft.com/office/powerpoint/2010/main" val="2886365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231775" indent="-231775">
              <a:spcBef>
                <a:spcPts val="1224"/>
              </a:spcBef>
              <a:buClr>
                <a:schemeClr val="tx1"/>
              </a:buClr>
              <a:buFont typeface="Wingdings" panose="05000000000000000000" pitchFamily="2" charset="2"/>
              <a:buChar char=""/>
              <a:defRPr sz="3000" b="0">
                <a:latin typeface="+mn-lt"/>
              </a:defRPr>
            </a:lvl1pPr>
            <a:lvl2pPr marL="427038" indent="-171450">
              <a:buFont typeface="Wingdings" panose="05000000000000000000" pitchFamily="2" charset="2"/>
              <a:buChar char=""/>
              <a:defRPr sz="2400" b="0"/>
            </a:lvl2pPr>
            <a:lvl3pPr marL="639763" indent="-188913">
              <a:buFont typeface="Wingdings" panose="05000000000000000000" pitchFamily="2" charset="2"/>
              <a:buChar char=""/>
              <a:tabLst/>
              <a:defRPr sz="2200" b="0"/>
            </a:lvl3pPr>
            <a:lvl4pPr marL="828675" indent="-176213">
              <a:buFont typeface="Wingdings" panose="05000000000000000000" pitchFamily="2" charset="2"/>
              <a:buChar char=""/>
              <a:defRPr sz="2200" b="0"/>
            </a:lvl4pPr>
            <a:lvl5pPr marL="1023938" indent="-169863">
              <a:buFont typeface="Wingdings" panose="05000000000000000000" pitchFamily="2" charset="2"/>
              <a:buChar char=""/>
              <a:tabLst/>
              <a:defRPr sz="22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287338" indent="-287338">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488" indent="-342900">
              <a:defRPr lang="en-US" sz="2400" b="0" kern="1200" spc="0" baseline="0" dirty="0">
                <a:gradFill>
                  <a:gsLst>
                    <a:gs pos="1250">
                      <a:schemeClr val="tx1"/>
                    </a:gs>
                    <a:gs pos="100000">
                      <a:schemeClr val="tx1"/>
                    </a:gs>
                  </a:gsLst>
                  <a:lin ang="5400000" scaled="0"/>
                </a:gradFill>
                <a:latin typeface="+mn-lt"/>
                <a:ea typeface="+mn-ea"/>
                <a:cs typeface="+mn-cs"/>
              </a:defRPr>
            </a:lvl2pPr>
            <a:lvl3pPr marL="793750" indent="-342900">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362" indent="-342900">
              <a:defRPr lang="en-US" sz="2200" b="0" kern="1200" spc="0" baseline="0" dirty="0">
                <a:gradFill>
                  <a:gsLst>
                    <a:gs pos="1250">
                      <a:schemeClr val="tx1"/>
                    </a:gs>
                    <a:gs pos="100000">
                      <a:schemeClr val="tx1"/>
                    </a:gs>
                  </a:gsLst>
                  <a:lin ang="5400000" scaled="0"/>
                </a:gradFill>
                <a:latin typeface="+mn-lt"/>
                <a:ea typeface="+mn-ea"/>
                <a:cs typeface="+mn-cs"/>
              </a:defRPr>
            </a:lvl4pPr>
            <a:lvl5pPr marL="1196975" indent="-342900">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75" marR="0" lvl="0"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Click to edit Master text styles</a:t>
            </a:r>
          </a:p>
          <a:p>
            <a:pPr marL="427038" marR="0" lvl="1" indent="-17145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Second level</a:t>
            </a:r>
          </a:p>
          <a:p>
            <a:pPr marL="639763" marR="0" lvl="2" indent="-188913"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Third level</a:t>
            </a:r>
          </a:p>
          <a:p>
            <a:pPr marL="828675" marR="0" lvl="3" indent="-176213"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Fourth level</a:t>
            </a:r>
          </a:p>
          <a:p>
            <a:pPr marL="1023938" marR="0" lvl="4" indent="-169863"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Fifth level</a:t>
            </a:r>
          </a:p>
        </p:txBody>
      </p:sp>
    </p:spTree>
    <p:extLst>
      <p:ext uri="{BB962C8B-B14F-4D97-AF65-F5344CB8AC3E}">
        <p14:creationId xmlns:p14="http://schemas.microsoft.com/office/powerpoint/2010/main" val="4091931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alk-in (Sydney)">
    <p:bg>
      <p:bgPr>
        <a:solidFill>
          <a:schemeClr val="bg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sp>
        <p:nvSpPr>
          <p:cNvPr id="8" name="TextBox 7">
            <a:extLst>
              <a:ext uri="{FF2B5EF4-FFF2-40B4-BE49-F238E27FC236}">
                <a16:creationId xmlns:a16="http://schemas.microsoft.com/office/drawing/2014/main" id="{233C4521-B2BD-4F4A-8089-E40A421A7CA0}"/>
              </a:ext>
            </a:extLst>
          </p:cNvPr>
          <p:cNvSpPr txBox="1"/>
          <p:nvPr userDrawn="1"/>
        </p:nvSpPr>
        <p:spPr>
          <a:xfrm>
            <a:off x="280281" y="2115503"/>
            <a:ext cx="6180153" cy="960263"/>
          </a:xfrm>
          <a:prstGeom prst="rect">
            <a:avLst/>
          </a:prstGeom>
          <a:noFill/>
        </p:spPr>
        <p:txBody>
          <a:bodyPr wrap="none" lIns="182880" tIns="146304" rIns="182880" bIns="146304" rtlCol="0">
            <a:spAutoFit/>
          </a:bodyPr>
          <a:lstStyle/>
          <a:p>
            <a:pPr>
              <a:lnSpc>
                <a:spcPct val="90000"/>
              </a:lnSpc>
              <a:spcAft>
                <a:spcPts val="600"/>
              </a:spcAft>
            </a:pPr>
            <a:r>
              <a:rPr lang="en-US" sz="4800">
                <a:gradFill>
                  <a:gsLst>
                    <a:gs pos="2917">
                      <a:schemeClr val="tx1"/>
                    </a:gs>
                    <a:gs pos="30000">
                      <a:schemeClr val="tx1"/>
                    </a:gs>
                  </a:gsLst>
                  <a:lin ang="5400000" scaled="0"/>
                </a:gradFill>
                <a:latin typeface="+mj-lt"/>
              </a:rPr>
              <a:t>Microsoft Tech Summit</a:t>
            </a:r>
          </a:p>
        </p:txBody>
      </p:sp>
      <p:sp>
        <p:nvSpPr>
          <p:cNvPr id="10" name="TextBox 9">
            <a:extLst>
              <a:ext uri="{FF2B5EF4-FFF2-40B4-BE49-F238E27FC236}">
                <a16:creationId xmlns:a16="http://schemas.microsoft.com/office/drawing/2014/main" id="{15658542-A774-494D-A87E-4B0119BEC501}"/>
              </a:ext>
            </a:extLst>
          </p:cNvPr>
          <p:cNvSpPr txBox="1"/>
          <p:nvPr userDrawn="1"/>
        </p:nvSpPr>
        <p:spPr>
          <a:xfrm>
            <a:off x="280281" y="2799718"/>
            <a:ext cx="1364541" cy="713080"/>
          </a:xfrm>
          <a:prstGeom prst="rect">
            <a:avLst/>
          </a:prstGeom>
          <a:noFill/>
        </p:spPr>
        <p:txBody>
          <a:bodyPr wrap="none" lIns="182880" tIns="146304" rIns="182880" bIns="146304" rtlCol="0">
            <a:spAutoFit/>
          </a:bodyPr>
          <a:lstStyle/>
          <a:p>
            <a:pPr>
              <a:lnSpc>
                <a:spcPct val="114000"/>
              </a:lnSpc>
              <a:spcAft>
                <a:spcPts val="600"/>
              </a:spcAft>
            </a:pPr>
            <a:r>
              <a:rPr lang="en-US" sz="2600" spc="-30" baseline="0">
                <a:gradFill>
                  <a:gsLst>
                    <a:gs pos="2917">
                      <a:schemeClr val="tx1"/>
                    </a:gs>
                    <a:gs pos="30000">
                      <a:schemeClr val="tx1"/>
                    </a:gs>
                  </a:gsLst>
                  <a:lin ang="5400000" scaled="0"/>
                </a:gradFill>
                <a:latin typeface="Segoe UI Semilight" panose="020B0402040204020203" pitchFamily="34" charset="0"/>
                <a:cs typeface="Segoe UI Semilight" panose="020B0402040204020203" pitchFamily="34" charset="0"/>
              </a:rPr>
              <a:t>Sydney</a:t>
            </a:r>
          </a:p>
        </p:txBody>
      </p:sp>
      <p:pic>
        <p:nvPicPr>
          <p:cNvPr id="3" name="Picture 2">
            <a:extLst>
              <a:ext uri="{FF2B5EF4-FFF2-40B4-BE49-F238E27FC236}">
                <a16:creationId xmlns:a16="http://schemas.microsoft.com/office/drawing/2014/main" id="{68DD2B44-02B3-4704-B20D-77B0E4EDCD3E}"/>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035359" y="469265"/>
            <a:ext cx="7955280" cy="7955280"/>
          </a:xfrm>
          <a:prstGeom prst="rect">
            <a:avLst/>
          </a:prstGeom>
        </p:spPr>
      </p:pic>
    </p:spTree>
    <p:extLst>
      <p:ext uri="{BB962C8B-B14F-4D97-AF65-F5344CB8AC3E}">
        <p14:creationId xmlns:p14="http://schemas.microsoft.com/office/powerpoint/2010/main" val="27936322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9252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5919933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280903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618636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138322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979381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0109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190384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22771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39441102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Slid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3" y="2125678"/>
            <a:ext cx="6400736" cy="1828786"/>
          </a:xfrm>
          <a:noFill/>
        </p:spPr>
        <p:txBody>
          <a:bodyPr lIns="146304" tIns="91440" rIns="146304" bIns="91440" anchor="b" anchorCtr="0"/>
          <a:lstStyle>
            <a:lvl1pPr>
              <a:defRPr sz="4799"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3" y="3955786"/>
            <a:ext cx="5486337" cy="1828007"/>
          </a:xfrm>
          <a:noFill/>
        </p:spPr>
        <p:txBody>
          <a:bodyPr lIns="164592" tIns="109728" rIns="164592" bIns="109728">
            <a:noAutofit/>
          </a:bodyPr>
          <a:lstStyle>
            <a:lvl1pPr marL="0" indent="0">
              <a:spcBef>
                <a:spcPts val="0"/>
              </a:spcBef>
              <a:buNone/>
              <a:defRPr sz="2800" spc="0" baseline="0">
                <a:gradFill>
                  <a:gsLst>
                    <a:gs pos="91000">
                      <a:schemeClr val="tx1"/>
                    </a:gs>
                    <a:gs pos="0">
                      <a:schemeClr val="tx1"/>
                    </a:gs>
                  </a:gsLst>
                  <a:lin ang="5400000" scaled="0"/>
                </a:gradFill>
                <a:latin typeface="+mn-lt"/>
              </a:defRPr>
            </a:lvl1pPr>
          </a:lstStyle>
          <a:p>
            <a:pPr lvl="0"/>
            <a:r>
              <a:rPr lang="en-US"/>
              <a:t>Speaker name</a:t>
            </a:r>
          </a:p>
        </p:txBody>
      </p:sp>
      <p:pic>
        <p:nvPicPr>
          <p:cNvPr id="6" name="MS logo white - EMF"/>
          <p:cNvPicPr>
            <a:picLocks noChangeAspect="1"/>
          </p:cNvPicPr>
          <p:nvPr userDrawn="1"/>
        </p:nvPicPr>
        <p:blipFill>
          <a:blip r:embed="rId2"/>
          <a:stretch>
            <a:fillRect/>
          </a:stretch>
        </p:blipFill>
        <p:spPr bwMode="black">
          <a:xfrm>
            <a:off x="460689" y="479425"/>
            <a:ext cx="1451843" cy="310896"/>
          </a:xfrm>
          <a:prstGeom prst="rect">
            <a:avLst/>
          </a:prstGeom>
        </p:spPr>
      </p:pic>
      <p:pic>
        <p:nvPicPr>
          <p:cNvPr id="7" name="Picture 6">
            <a:extLst>
              <a:ext uri="{FF2B5EF4-FFF2-40B4-BE49-F238E27FC236}">
                <a16:creationId xmlns:a16="http://schemas.microsoft.com/office/drawing/2014/main" id="{6919AEE2-BA39-4A01-8EE0-D03C0F4BB9EA}"/>
              </a:ext>
            </a:extLst>
          </p:cNvPr>
          <p:cNvPicPr>
            <a:picLocks noChangeAspect="1"/>
          </p:cNvPicPr>
          <p:nvPr userDrawn="1"/>
        </p:nvPicPr>
        <p:blipFill>
          <a:blip r:embed="rId3"/>
          <a:stretch>
            <a:fillRect/>
          </a:stretch>
        </p:blipFill>
        <p:spPr>
          <a:xfrm>
            <a:off x="6617583" y="2125663"/>
            <a:ext cx="5546214" cy="4572000"/>
          </a:xfrm>
          <a:prstGeom prst="rect">
            <a:avLst/>
          </a:prstGeom>
        </p:spPr>
      </p:pic>
    </p:spTree>
    <p:extLst>
      <p:ext uri="{BB962C8B-B14F-4D97-AF65-F5344CB8AC3E}">
        <p14:creationId xmlns:p14="http://schemas.microsoft.com/office/powerpoint/2010/main" val="239085759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6381127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Walk-in (Sydney)">
    <p:bg>
      <p:bgPr>
        <a:solidFill>
          <a:schemeClr val="bg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60689" y="479425"/>
            <a:ext cx="1451843" cy="310896"/>
          </a:xfrm>
          <a:prstGeom prst="rect">
            <a:avLst/>
          </a:prstGeom>
        </p:spPr>
      </p:pic>
      <p:sp>
        <p:nvSpPr>
          <p:cNvPr id="8" name="TextBox 7">
            <a:extLst>
              <a:ext uri="{FF2B5EF4-FFF2-40B4-BE49-F238E27FC236}">
                <a16:creationId xmlns:a16="http://schemas.microsoft.com/office/drawing/2014/main" id="{233C4521-B2BD-4F4A-8089-E40A421A7CA0}"/>
              </a:ext>
            </a:extLst>
          </p:cNvPr>
          <p:cNvSpPr txBox="1"/>
          <p:nvPr userDrawn="1"/>
        </p:nvSpPr>
        <p:spPr>
          <a:xfrm>
            <a:off x="280282" y="2115503"/>
            <a:ext cx="7305482" cy="1246225"/>
          </a:xfrm>
          <a:prstGeom prst="rect">
            <a:avLst/>
          </a:prstGeom>
          <a:noFill/>
        </p:spPr>
        <p:txBody>
          <a:bodyPr wrap="square" lIns="182854" tIns="146283" rIns="182854" bIns="146283" rtlCol="0">
            <a:spAutoFit/>
          </a:bodyPr>
          <a:lstStyle/>
          <a:p>
            <a:pPr>
              <a:lnSpc>
                <a:spcPct val="90000"/>
              </a:lnSpc>
              <a:spcAft>
                <a:spcPts val="600"/>
              </a:spcAft>
            </a:pPr>
            <a:r>
              <a:rPr lang="en-US" sz="6731">
                <a:gradFill>
                  <a:gsLst>
                    <a:gs pos="2917">
                      <a:schemeClr val="tx1"/>
                    </a:gs>
                    <a:gs pos="30000">
                      <a:schemeClr val="tx1"/>
                    </a:gs>
                  </a:gsLst>
                  <a:lin ang="5400000" scaled="0"/>
                </a:gradFill>
                <a:latin typeface="+mj-lt"/>
              </a:rPr>
              <a:t>Thank you Sydney!</a:t>
            </a:r>
          </a:p>
        </p:txBody>
      </p:sp>
      <p:pic>
        <p:nvPicPr>
          <p:cNvPr id="3" name="Picture 2">
            <a:extLst>
              <a:ext uri="{FF2B5EF4-FFF2-40B4-BE49-F238E27FC236}">
                <a16:creationId xmlns:a16="http://schemas.microsoft.com/office/drawing/2014/main" id="{68DD2B44-02B3-4704-B20D-77B0E4EDCD3E}"/>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035359" y="469265"/>
            <a:ext cx="7955280" cy="7955280"/>
          </a:xfrm>
          <a:prstGeom prst="rect">
            <a:avLst/>
          </a:prstGeom>
        </p:spPr>
      </p:pic>
    </p:spTree>
    <p:extLst>
      <p:ext uri="{BB962C8B-B14F-4D97-AF65-F5344CB8AC3E}">
        <p14:creationId xmlns:p14="http://schemas.microsoft.com/office/powerpoint/2010/main" val="378369824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Walkin (event name)">
    <p:bg>
      <p:bgPr>
        <a:solidFill>
          <a:schemeClr val="bg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pic>
        <p:nvPicPr>
          <p:cNvPr id="7" name="Picture 6">
            <a:extLst>
              <a:ext uri="{FF2B5EF4-FFF2-40B4-BE49-F238E27FC236}">
                <a16:creationId xmlns:a16="http://schemas.microsoft.com/office/drawing/2014/main" id="{DDF87E2B-2F4D-4DAC-8C20-FA77D0F1AD98}"/>
              </a:ext>
            </a:extLst>
          </p:cNvPr>
          <p:cNvPicPr>
            <a:picLocks noChangeAspect="1"/>
          </p:cNvPicPr>
          <p:nvPr userDrawn="1"/>
        </p:nvPicPr>
        <p:blipFill>
          <a:blip r:embed="rId3"/>
          <a:stretch>
            <a:fillRect/>
          </a:stretch>
        </p:blipFill>
        <p:spPr>
          <a:xfrm>
            <a:off x="6617583" y="2125663"/>
            <a:ext cx="5546214" cy="4572000"/>
          </a:xfrm>
          <a:prstGeom prst="rect">
            <a:avLst/>
          </a:prstGeom>
        </p:spPr>
      </p:pic>
      <p:sp>
        <p:nvSpPr>
          <p:cNvPr id="8" name="TextBox 7">
            <a:extLst>
              <a:ext uri="{FF2B5EF4-FFF2-40B4-BE49-F238E27FC236}">
                <a16:creationId xmlns:a16="http://schemas.microsoft.com/office/drawing/2014/main" id="{99DE4B19-6424-44A4-99B5-D9DE6C5EF396}"/>
              </a:ext>
            </a:extLst>
          </p:cNvPr>
          <p:cNvSpPr txBox="1"/>
          <p:nvPr userDrawn="1"/>
        </p:nvSpPr>
        <p:spPr>
          <a:xfrm>
            <a:off x="280281" y="2115503"/>
            <a:ext cx="6180153" cy="960263"/>
          </a:xfrm>
          <a:prstGeom prst="rect">
            <a:avLst/>
          </a:prstGeom>
          <a:noFill/>
        </p:spPr>
        <p:txBody>
          <a:bodyPr wrap="none" lIns="182880" tIns="146304" rIns="182880" bIns="146304" rtlCol="0">
            <a:spAutoFit/>
          </a:bodyPr>
          <a:lstStyle/>
          <a:p>
            <a:pPr>
              <a:lnSpc>
                <a:spcPct val="90000"/>
              </a:lnSpc>
              <a:spcAft>
                <a:spcPts val="600"/>
              </a:spcAft>
            </a:pPr>
            <a:r>
              <a:rPr lang="en-US" sz="4800">
                <a:gradFill>
                  <a:gsLst>
                    <a:gs pos="2917">
                      <a:schemeClr val="tx1"/>
                    </a:gs>
                    <a:gs pos="30000">
                      <a:schemeClr val="tx1"/>
                    </a:gs>
                  </a:gsLst>
                  <a:lin ang="5400000" scaled="0"/>
                </a:gradFill>
                <a:latin typeface="+mj-lt"/>
              </a:rPr>
              <a:t>Microsoft Tech Summit</a:t>
            </a:r>
          </a:p>
        </p:txBody>
      </p:sp>
      <p:sp>
        <p:nvSpPr>
          <p:cNvPr id="10" name="TextBox 9">
            <a:extLst>
              <a:ext uri="{FF2B5EF4-FFF2-40B4-BE49-F238E27FC236}">
                <a16:creationId xmlns:a16="http://schemas.microsoft.com/office/drawing/2014/main" id="{82E16763-B302-4CB4-A7E6-335EB9F4A5AA}"/>
              </a:ext>
            </a:extLst>
          </p:cNvPr>
          <p:cNvSpPr txBox="1"/>
          <p:nvPr userDrawn="1"/>
        </p:nvSpPr>
        <p:spPr>
          <a:xfrm>
            <a:off x="280281" y="2799718"/>
            <a:ext cx="5384744" cy="1169231"/>
          </a:xfrm>
          <a:prstGeom prst="rect">
            <a:avLst/>
          </a:prstGeom>
          <a:noFill/>
        </p:spPr>
        <p:txBody>
          <a:bodyPr wrap="none" lIns="182880" tIns="146304" rIns="182880" bIns="146304" rtlCol="0">
            <a:spAutoFit/>
          </a:bodyPr>
          <a:lstStyle/>
          <a:p>
            <a:pPr>
              <a:lnSpc>
                <a:spcPct val="114000"/>
              </a:lnSpc>
              <a:spcAft>
                <a:spcPts val="600"/>
              </a:spcAft>
            </a:pPr>
            <a:r>
              <a:rPr lang="en-US" sz="2600" spc="-30" baseline="0">
                <a:gradFill>
                  <a:gsLst>
                    <a:gs pos="2917">
                      <a:schemeClr val="tx1"/>
                    </a:gs>
                    <a:gs pos="30000">
                      <a:schemeClr val="tx1"/>
                    </a:gs>
                  </a:gsLst>
                  <a:lin ang="5400000" scaled="0"/>
                </a:gradFill>
                <a:latin typeface="Segoe UI Semilight" panose="020B0402040204020203" pitchFamily="34" charset="0"/>
                <a:cs typeface="Segoe UI Semilight" panose="020B0402040204020203" pitchFamily="34" charset="0"/>
              </a:rPr>
              <a:t>Build your cloud skills with the latest</a:t>
            </a:r>
            <a:br>
              <a:rPr lang="en-US" sz="2600" spc="-30" baseline="0">
                <a:gradFill>
                  <a:gsLst>
                    <a:gs pos="2917">
                      <a:schemeClr val="tx1"/>
                    </a:gs>
                    <a:gs pos="30000">
                      <a:schemeClr val="tx1"/>
                    </a:gs>
                  </a:gsLst>
                  <a:lin ang="5400000" scaled="0"/>
                </a:gradFill>
                <a:latin typeface="Segoe UI Semilight" panose="020B0402040204020203" pitchFamily="34" charset="0"/>
                <a:cs typeface="Segoe UI Semilight" panose="020B0402040204020203" pitchFamily="34" charset="0"/>
              </a:rPr>
            </a:br>
            <a:r>
              <a:rPr lang="en-US" sz="2600" spc="-30" baseline="0">
                <a:gradFill>
                  <a:gsLst>
                    <a:gs pos="2917">
                      <a:schemeClr val="tx1"/>
                    </a:gs>
                    <a:gs pos="30000">
                      <a:schemeClr val="tx1"/>
                    </a:gs>
                  </a:gsLst>
                  <a:lin ang="5400000" scaled="0"/>
                </a:gradFill>
                <a:latin typeface="Segoe UI Semilight" panose="020B0402040204020203" pitchFamily="34" charset="0"/>
                <a:cs typeface="Segoe UI Semilight" panose="020B0402040204020203" pitchFamily="34" charset="0"/>
              </a:rPr>
              <a:t>in Azure and Microsoft 365  </a:t>
            </a:r>
          </a:p>
        </p:txBody>
      </p:sp>
    </p:spTree>
    <p:extLst>
      <p:ext uri="{BB962C8B-B14F-4D97-AF65-F5344CB8AC3E}">
        <p14:creationId xmlns:p14="http://schemas.microsoft.com/office/powerpoint/2010/main" val="20939315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6400736" cy="1828786"/>
          </a:xfrm>
          <a:noFill/>
        </p:spPr>
        <p:txBody>
          <a:bodyPr lIns="146304" tIns="91440" rIns="146304" bIns="91440" anchor="b" anchorCtr="0"/>
          <a:lstStyle>
            <a:lvl1pPr>
              <a:defRPr sz="4800"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1" y="3955786"/>
            <a:ext cx="5486337" cy="1828007"/>
          </a:xfrm>
          <a:noFill/>
        </p:spPr>
        <p:txBody>
          <a:bodyPr lIns="164592" tIns="109728" rIns="164592" bIns="109728">
            <a:noAutofit/>
          </a:bodyPr>
          <a:lstStyle>
            <a:lvl1pPr marL="0" indent="0">
              <a:spcBef>
                <a:spcPts val="0"/>
              </a:spcBef>
              <a:buNone/>
              <a:defRPr sz="2800" spc="0" baseline="0">
                <a:gradFill>
                  <a:gsLst>
                    <a:gs pos="91000">
                      <a:schemeClr val="tx1"/>
                    </a:gs>
                    <a:gs pos="0">
                      <a:schemeClr val="tx1"/>
                    </a:gs>
                  </a:gsLst>
                  <a:lin ang="5400000" scaled="0"/>
                </a:gradFill>
                <a:latin typeface="+mn-lt"/>
              </a:defRPr>
            </a:lvl1pPr>
          </a:lstStyle>
          <a:p>
            <a:pPr lvl="0"/>
            <a:r>
              <a:rPr lang="en-US"/>
              <a:t>Speaker name</a:t>
            </a:r>
          </a:p>
        </p:txBody>
      </p:sp>
      <p:pic>
        <p:nvPicPr>
          <p:cNvPr id="6"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pic>
        <p:nvPicPr>
          <p:cNvPr id="7" name="Picture 6">
            <a:extLst>
              <a:ext uri="{FF2B5EF4-FFF2-40B4-BE49-F238E27FC236}">
                <a16:creationId xmlns:a16="http://schemas.microsoft.com/office/drawing/2014/main" id="{5A2A3A71-CF72-4A04-8AB8-1B3477212846}"/>
              </a:ext>
            </a:extLst>
          </p:cNvPr>
          <p:cNvPicPr>
            <a:picLocks noChangeAspect="1"/>
          </p:cNvPicPr>
          <p:nvPr userDrawn="1"/>
        </p:nvPicPr>
        <p:blipFill>
          <a:blip r:embed="rId3"/>
          <a:stretch>
            <a:fillRect/>
          </a:stretch>
        </p:blipFill>
        <p:spPr>
          <a:xfrm>
            <a:off x="6617583" y="2125663"/>
            <a:ext cx="5546214" cy="4572000"/>
          </a:xfrm>
          <a:prstGeom prst="rect">
            <a:avLst/>
          </a:prstGeom>
        </p:spPr>
      </p:pic>
    </p:spTree>
    <p:extLst>
      <p:ext uri="{BB962C8B-B14F-4D97-AF65-F5344CB8AC3E}">
        <p14:creationId xmlns:p14="http://schemas.microsoft.com/office/powerpoint/2010/main" val="40986479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8" y="1212850"/>
            <a:ext cx="11888787" cy="2308324"/>
          </a:xfrm>
        </p:spPr>
        <p:txBody>
          <a:bodyPr>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17570247"/>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74702" y="1211287"/>
            <a:ext cx="11888787" cy="54848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12321570"/>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88" indent="0">
              <a:buFont typeface="Wingdings" panose="05000000000000000000" pitchFamily="2" charset="2"/>
              <a:buNone/>
              <a:defRPr sz="2400" b="0"/>
            </a:lvl2pPr>
            <a:lvl3pPr marL="450850" indent="0">
              <a:buFont typeface="Wingdings" panose="05000000000000000000" pitchFamily="2" charset="2"/>
              <a:buNone/>
              <a:tabLst/>
              <a:defRPr sz="2200" b="0"/>
            </a:lvl3pPr>
            <a:lvl4pPr marL="652462" indent="0">
              <a:buFont typeface="Wingdings" panose="05000000000000000000" pitchFamily="2" charset="2"/>
              <a:buNone/>
              <a:defRPr sz="2200" b="0"/>
            </a:lvl4pPr>
            <a:lvl5pPr marL="854075" indent="0">
              <a:buFont typeface="Wingdings" panose="05000000000000000000" pitchFamily="2" charset="2"/>
              <a:buNone/>
              <a:tabLst/>
              <a:defRPr sz="22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88"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850"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462"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4075"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350" marR="0" lvl="0" indent="-514350" algn="l" defTabSz="932742" rtl="0" eaLnBrk="1" fontAlgn="auto" latinLnBrk="0" hangingPunct="1">
              <a:lnSpc>
                <a:spcPct val="90000"/>
              </a:lnSpc>
              <a:spcBef>
                <a:spcPts val="1224"/>
              </a:spcBef>
              <a:spcAft>
                <a:spcPts val="0"/>
              </a:spcAft>
              <a:buClr>
                <a:schemeClr val="tx1"/>
              </a:buClr>
              <a:buSzPct val="90000"/>
              <a:tabLst/>
            </a:pPr>
            <a:r>
              <a:rPr lang="en-US"/>
              <a:t>Click to edit Master text styles</a:t>
            </a:r>
          </a:p>
          <a:p>
            <a:pPr marL="712788" marR="0" lvl="1" indent="-457200" algn="l" defTabSz="932742" rtl="0" eaLnBrk="1" fontAlgn="auto" latinLnBrk="0" hangingPunct="1">
              <a:lnSpc>
                <a:spcPct val="90000"/>
              </a:lnSpc>
              <a:spcBef>
                <a:spcPct val="20000"/>
              </a:spcBef>
              <a:spcAft>
                <a:spcPts val="0"/>
              </a:spcAft>
              <a:buClrTx/>
              <a:buSzPct val="90000"/>
              <a:tabLst/>
            </a:pPr>
            <a:r>
              <a:rPr lang="en-US"/>
              <a:t>Second level</a:t>
            </a:r>
          </a:p>
          <a:p>
            <a:pPr marL="908050" marR="0" lvl="2" indent="-457200" algn="l" defTabSz="932742" rtl="0" eaLnBrk="1" fontAlgn="auto" latinLnBrk="0" hangingPunct="1">
              <a:lnSpc>
                <a:spcPct val="90000"/>
              </a:lnSpc>
              <a:spcBef>
                <a:spcPct val="20000"/>
              </a:spcBef>
              <a:spcAft>
                <a:spcPts val="0"/>
              </a:spcAft>
              <a:buClrTx/>
              <a:buSzPct val="90000"/>
              <a:tabLst/>
            </a:pPr>
            <a:r>
              <a:rPr lang="en-US"/>
              <a:t>Third level</a:t>
            </a:r>
          </a:p>
          <a:p>
            <a:pPr marL="1109662" marR="0" lvl="3" indent="-457200" algn="l" defTabSz="932742" rtl="0" eaLnBrk="1" fontAlgn="auto" latinLnBrk="0" hangingPunct="1">
              <a:lnSpc>
                <a:spcPct val="90000"/>
              </a:lnSpc>
              <a:spcBef>
                <a:spcPct val="20000"/>
              </a:spcBef>
              <a:spcAft>
                <a:spcPts val="0"/>
              </a:spcAft>
              <a:buClrTx/>
              <a:buSzPct val="90000"/>
              <a:tabLst/>
            </a:pPr>
            <a:r>
              <a:rPr lang="en-US"/>
              <a:t>Fourth level</a:t>
            </a:r>
          </a:p>
          <a:p>
            <a:pPr marL="1311275" marR="0" lvl="4" indent="-457200" algn="l" defTabSz="932742" rtl="0" eaLnBrk="1" fontAlgn="auto" latinLnBrk="0" hangingPunct="1">
              <a:lnSpc>
                <a:spcPct val="90000"/>
              </a:lnSpc>
              <a:spcBef>
                <a:spcPct val="20000"/>
              </a:spcBef>
              <a:spcAft>
                <a:spcPts val="0"/>
              </a:spcAft>
              <a:buClrTx/>
              <a:buSzPct val="90000"/>
              <a:tabLst/>
            </a:pPr>
            <a:r>
              <a:rPr lang="en-US"/>
              <a:t>Fifth level</a:t>
            </a:r>
          </a:p>
        </p:txBody>
      </p:sp>
    </p:spTree>
    <p:extLst>
      <p:ext uri="{BB962C8B-B14F-4D97-AF65-F5344CB8AC3E}">
        <p14:creationId xmlns:p14="http://schemas.microsoft.com/office/powerpoint/2010/main" val="1954530601"/>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1287"/>
            <a:ext cx="5486399" cy="2157514"/>
          </a:xfrm>
        </p:spPr>
        <p:txBody>
          <a:bodyPr wrap="square">
            <a:spAutoFit/>
          </a:bodyPr>
          <a:lstStyle>
            <a:lvl1pPr marL="231775" indent="-231775">
              <a:spcBef>
                <a:spcPts val="1224"/>
              </a:spcBef>
              <a:buClr>
                <a:schemeClr val="tx1"/>
              </a:buClr>
              <a:buFont typeface="Wingdings" panose="05000000000000000000" pitchFamily="2" charset="2"/>
              <a:buChar char=""/>
              <a:defRPr sz="3000" b="0">
                <a:latin typeface="+mn-lt"/>
              </a:defRPr>
            </a:lvl1pPr>
            <a:lvl2pPr marL="427038" indent="-171450">
              <a:buFont typeface="Wingdings" panose="05000000000000000000" pitchFamily="2" charset="2"/>
              <a:buChar char=""/>
              <a:defRPr sz="2400" b="0"/>
            </a:lvl2pPr>
            <a:lvl3pPr marL="639763" indent="-188913">
              <a:buFont typeface="Wingdings" panose="05000000000000000000" pitchFamily="2" charset="2"/>
              <a:buChar char=""/>
              <a:tabLst/>
              <a:defRPr sz="2200" b="0"/>
            </a:lvl3pPr>
            <a:lvl4pPr marL="828675" indent="-176213">
              <a:buFont typeface="Wingdings" panose="05000000000000000000" pitchFamily="2" charset="2"/>
              <a:buChar char=""/>
              <a:defRPr sz="2200" b="0"/>
            </a:lvl4pPr>
            <a:lvl5pPr marL="1023938" indent="-169863">
              <a:buFont typeface="Wingdings" panose="05000000000000000000" pitchFamily="2" charset="2"/>
              <a:buChar char=""/>
              <a:tabLst/>
              <a:defRPr sz="22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1287"/>
            <a:ext cx="5486399" cy="2123658"/>
          </a:xfrm>
        </p:spPr>
        <p:txBody>
          <a:bodyPr wrap="square">
            <a:spAutoFit/>
          </a:bodyPr>
          <a:lstStyle>
            <a:lvl1pPr marL="287338" indent="-287338">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488" indent="-342900">
              <a:defRPr lang="en-US" sz="2400" b="0" kern="1200" spc="0" baseline="0" dirty="0">
                <a:gradFill>
                  <a:gsLst>
                    <a:gs pos="1250">
                      <a:schemeClr val="tx1"/>
                    </a:gs>
                    <a:gs pos="100000">
                      <a:schemeClr val="tx1"/>
                    </a:gs>
                  </a:gsLst>
                  <a:lin ang="5400000" scaled="0"/>
                </a:gradFill>
                <a:latin typeface="+mn-lt"/>
                <a:ea typeface="+mn-ea"/>
                <a:cs typeface="+mn-cs"/>
              </a:defRPr>
            </a:lvl2pPr>
            <a:lvl3pPr marL="793750" indent="-342900">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362" indent="-342900">
              <a:defRPr lang="en-US" sz="2200" b="0" kern="1200" spc="0" baseline="0" dirty="0">
                <a:gradFill>
                  <a:gsLst>
                    <a:gs pos="1250">
                      <a:schemeClr val="tx1"/>
                    </a:gs>
                    <a:gs pos="100000">
                      <a:schemeClr val="tx1"/>
                    </a:gs>
                  </a:gsLst>
                  <a:lin ang="5400000" scaled="0"/>
                </a:gradFill>
                <a:latin typeface="+mn-lt"/>
                <a:ea typeface="+mn-ea"/>
                <a:cs typeface="+mn-cs"/>
              </a:defRPr>
            </a:lvl4pPr>
            <a:lvl5pPr marL="1196975" indent="-342900">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75" marR="0" lvl="0" indent="-231775" algn="l" defTabSz="932742"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Click to edit Master text styles</a:t>
            </a:r>
          </a:p>
          <a:p>
            <a:pPr marL="427038" marR="0" lvl="1" indent="-17145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Second level</a:t>
            </a:r>
          </a:p>
          <a:p>
            <a:pPr marL="639763" marR="0" lvl="2" indent="-188913"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Third level</a:t>
            </a:r>
          </a:p>
          <a:p>
            <a:pPr marL="828675" marR="0" lvl="3" indent="-176213"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Fourth level</a:t>
            </a:r>
          </a:p>
          <a:p>
            <a:pPr marL="1023938" marR="0" lvl="4" indent="-169863"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Fifth level</a:t>
            </a:r>
          </a:p>
        </p:txBody>
      </p:sp>
    </p:spTree>
    <p:extLst>
      <p:ext uri="{BB962C8B-B14F-4D97-AF65-F5344CB8AC3E}">
        <p14:creationId xmlns:p14="http://schemas.microsoft.com/office/powerpoint/2010/main" val="67965013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681027781"/>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200"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7962452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mp; 2-color Non-bulleted text">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9" y="1212851"/>
            <a:ext cx="11887200" cy="2176267"/>
          </a:xfrm>
        </p:spPr>
        <p:txBody>
          <a:bodyPr/>
          <a:lstStyle>
            <a:lvl1pPr marL="0" indent="0">
              <a:buNone/>
              <a:defRPr>
                <a:gradFill>
                  <a:gsLst>
                    <a:gs pos="1250">
                      <a:schemeClr val="tx2"/>
                    </a:gs>
                    <a:gs pos="99000">
                      <a:schemeClr val="tx2"/>
                    </a:gs>
                  </a:gsLst>
                  <a:lin ang="5400000" scaled="0"/>
                </a:gradFill>
              </a:defRPr>
            </a:lvl1pPr>
            <a:lvl2pPr marL="0" indent="0">
              <a:buFontTx/>
              <a:buNone/>
              <a:defRPr sz="2000"/>
            </a:lvl2pPr>
            <a:lvl3pPr marL="228557" indent="0">
              <a:buNone/>
              <a:defRPr/>
            </a:lvl3pPr>
            <a:lvl4pPr marL="457112" indent="0">
              <a:buNone/>
              <a:defRPr/>
            </a:lvl4pPr>
            <a:lvl5pPr marL="685669"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7071667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200"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4050760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574406291"/>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0074542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800"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667155633"/>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642001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205857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9" tIns="46639" rIns="46639" bIns="46639" numCol="1" spcCol="0" rtlCol="0" fromWordArt="0" anchor="ctr" anchorCtr="0" forceAA="0" compatLnSpc="1">
            <a:prstTxWarp prst="textNoShape">
              <a:avLst/>
            </a:prstTxWarp>
            <a:noAutofit/>
          </a:bodyPr>
          <a:lstStyle/>
          <a:p>
            <a:pPr algn="ctr" defTabSz="932472" fontAlgn="base">
              <a:spcBef>
                <a:spcPct val="0"/>
              </a:spcBef>
              <a:spcAft>
                <a:spcPct val="0"/>
              </a:spcAft>
            </a:pPr>
            <a:endParaRPr lang="en-US">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7"/>
            <a:ext cx="11887199" cy="1995931"/>
          </a:xfrm>
        </p:spPr>
        <p:txBody>
          <a:bodyPr/>
          <a:lstStyle>
            <a:lvl1pPr marL="0" indent="0">
              <a:buNone/>
              <a:defRPr sz="3300">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55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60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563"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99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61737675"/>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60688" y="479425"/>
            <a:ext cx="1451843" cy="310896"/>
          </a:xfrm>
          <a:prstGeom prst="rect">
            <a:avLst/>
          </a:prstGeom>
        </p:spPr>
      </p:pic>
    </p:spTree>
    <p:extLst>
      <p:ext uri="{BB962C8B-B14F-4D97-AF65-F5344CB8AC3E}">
        <p14:creationId xmlns:p14="http://schemas.microsoft.com/office/powerpoint/2010/main" val="408761204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1477246813"/>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Walkin (event name)">
    <p:bg>
      <p:bgPr>
        <a:solidFill>
          <a:schemeClr val="bg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60689" y="479425"/>
            <a:ext cx="1451843" cy="310896"/>
          </a:xfrm>
          <a:prstGeom prst="rect">
            <a:avLst/>
          </a:prstGeom>
        </p:spPr>
      </p:pic>
      <p:pic>
        <p:nvPicPr>
          <p:cNvPr id="7" name="Picture 6">
            <a:extLst>
              <a:ext uri="{FF2B5EF4-FFF2-40B4-BE49-F238E27FC236}">
                <a16:creationId xmlns:a16="http://schemas.microsoft.com/office/drawing/2014/main" id="{9997CB8D-36FF-43CF-86DF-54192446E049}"/>
              </a:ext>
            </a:extLst>
          </p:cNvPr>
          <p:cNvPicPr>
            <a:picLocks noChangeAspect="1"/>
          </p:cNvPicPr>
          <p:nvPr userDrawn="1"/>
        </p:nvPicPr>
        <p:blipFill>
          <a:blip r:embed="rId3"/>
          <a:stretch>
            <a:fillRect/>
          </a:stretch>
        </p:blipFill>
        <p:spPr>
          <a:xfrm>
            <a:off x="6617583" y="2125663"/>
            <a:ext cx="5546214" cy="4572000"/>
          </a:xfrm>
          <a:prstGeom prst="rect">
            <a:avLst/>
          </a:prstGeom>
        </p:spPr>
      </p:pic>
      <p:sp>
        <p:nvSpPr>
          <p:cNvPr id="8" name="TextBox 7">
            <a:extLst>
              <a:ext uri="{FF2B5EF4-FFF2-40B4-BE49-F238E27FC236}">
                <a16:creationId xmlns:a16="http://schemas.microsoft.com/office/drawing/2014/main" id="{233C4521-B2BD-4F4A-8089-E40A421A7CA0}"/>
              </a:ext>
            </a:extLst>
          </p:cNvPr>
          <p:cNvSpPr txBox="1"/>
          <p:nvPr userDrawn="1"/>
        </p:nvSpPr>
        <p:spPr>
          <a:xfrm>
            <a:off x="280282" y="2115503"/>
            <a:ext cx="6250431" cy="973324"/>
          </a:xfrm>
          <a:prstGeom prst="rect">
            <a:avLst/>
          </a:prstGeom>
          <a:noFill/>
        </p:spPr>
        <p:txBody>
          <a:bodyPr wrap="none" lIns="182854" tIns="146283" rIns="182854" bIns="146283" rtlCol="0">
            <a:spAutoFit/>
          </a:bodyPr>
          <a:lstStyle/>
          <a:p>
            <a:pPr>
              <a:lnSpc>
                <a:spcPct val="90000"/>
              </a:lnSpc>
              <a:spcAft>
                <a:spcPts val="600"/>
              </a:spcAft>
            </a:pPr>
            <a:r>
              <a:rPr lang="en-US" sz="4799">
                <a:gradFill>
                  <a:gsLst>
                    <a:gs pos="2917">
                      <a:schemeClr val="tx1"/>
                    </a:gs>
                    <a:gs pos="30000">
                      <a:schemeClr val="tx1"/>
                    </a:gs>
                  </a:gsLst>
                  <a:lin ang="5400000" scaled="0"/>
                </a:gradFill>
                <a:latin typeface="+mj-lt"/>
              </a:rPr>
              <a:t>Microsoft Tech Summit</a:t>
            </a:r>
          </a:p>
        </p:txBody>
      </p:sp>
      <p:sp>
        <p:nvSpPr>
          <p:cNvPr id="10" name="TextBox 9">
            <a:extLst>
              <a:ext uri="{FF2B5EF4-FFF2-40B4-BE49-F238E27FC236}">
                <a16:creationId xmlns:a16="http://schemas.microsoft.com/office/drawing/2014/main" id="{15658542-A774-494D-A87E-4B0119BEC501}"/>
              </a:ext>
            </a:extLst>
          </p:cNvPr>
          <p:cNvSpPr txBox="1"/>
          <p:nvPr userDrawn="1"/>
        </p:nvSpPr>
        <p:spPr>
          <a:xfrm>
            <a:off x="280282" y="2799718"/>
            <a:ext cx="5254300" cy="1199336"/>
          </a:xfrm>
          <a:prstGeom prst="rect">
            <a:avLst/>
          </a:prstGeom>
          <a:noFill/>
        </p:spPr>
        <p:txBody>
          <a:bodyPr wrap="none" lIns="182854" tIns="146283" rIns="182854" bIns="146283" rtlCol="0">
            <a:spAutoFit/>
          </a:bodyPr>
          <a:lstStyle/>
          <a:p>
            <a:pPr marL="0" indent="0">
              <a:lnSpc>
                <a:spcPct val="114000"/>
              </a:lnSpc>
              <a:spcAft>
                <a:spcPts val="600"/>
              </a:spcAft>
              <a:buFont typeface="Arial" panose="020B0604020202020204" pitchFamily="34" charset="0"/>
              <a:buNone/>
            </a:pPr>
            <a:r>
              <a:rPr lang="en-US" sz="2600" spc="-30" baseline="0">
                <a:gradFill>
                  <a:gsLst>
                    <a:gs pos="2917">
                      <a:schemeClr val="tx1"/>
                    </a:gs>
                    <a:gs pos="30000">
                      <a:schemeClr val="tx1"/>
                    </a:gs>
                  </a:gsLst>
                  <a:lin ang="5400000" scaled="0"/>
                </a:gradFill>
                <a:latin typeface="Segoe UI Semilight" panose="020B0402040204020203" pitchFamily="34" charset="0"/>
                <a:cs typeface="Segoe UI Semilight" panose="020B0402040204020203" pitchFamily="34" charset="0"/>
              </a:rPr>
              <a:t>Build your cloud skills with the latest</a:t>
            </a:r>
            <a:br>
              <a:rPr lang="en-US" sz="2600" spc="-30" baseline="0">
                <a:gradFill>
                  <a:gsLst>
                    <a:gs pos="2917">
                      <a:schemeClr val="tx1"/>
                    </a:gs>
                    <a:gs pos="30000">
                      <a:schemeClr val="tx1"/>
                    </a:gs>
                  </a:gsLst>
                  <a:lin ang="5400000" scaled="0"/>
                </a:gradFill>
                <a:latin typeface="Segoe UI Semilight" panose="020B0402040204020203" pitchFamily="34" charset="0"/>
                <a:cs typeface="Segoe UI Semilight" panose="020B0402040204020203" pitchFamily="34" charset="0"/>
              </a:rPr>
            </a:br>
            <a:r>
              <a:rPr lang="en-US" sz="2600" spc="-30" baseline="0">
                <a:gradFill>
                  <a:gsLst>
                    <a:gs pos="2917">
                      <a:schemeClr val="tx1"/>
                    </a:gs>
                    <a:gs pos="30000">
                      <a:schemeClr val="tx1"/>
                    </a:gs>
                  </a:gsLst>
                  <a:lin ang="5400000" scaled="0"/>
                </a:gradFill>
                <a:latin typeface="Segoe UI Semilight" panose="020B0402040204020203" pitchFamily="34" charset="0"/>
                <a:cs typeface="Segoe UI Semilight" panose="020B0402040204020203" pitchFamily="34" charset="0"/>
              </a:rPr>
              <a:t>in Azure and Microsoft 365  </a:t>
            </a:r>
          </a:p>
        </p:txBody>
      </p:sp>
    </p:spTree>
    <p:extLst>
      <p:ext uri="{BB962C8B-B14F-4D97-AF65-F5344CB8AC3E}">
        <p14:creationId xmlns:p14="http://schemas.microsoft.com/office/powerpoint/2010/main" val="218763378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74703" y="1211287"/>
            <a:ext cx="11888787" cy="231170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802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3" y="2125678"/>
            <a:ext cx="6400736" cy="1828786"/>
          </a:xfrm>
          <a:noFill/>
        </p:spPr>
        <p:txBody>
          <a:bodyPr lIns="146304" tIns="91440" rIns="146304" bIns="91440" anchor="b" anchorCtr="0"/>
          <a:lstStyle>
            <a:lvl1pPr>
              <a:defRPr sz="4799" spc="-100"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3" y="3955786"/>
            <a:ext cx="5486337" cy="1828007"/>
          </a:xfrm>
          <a:noFill/>
        </p:spPr>
        <p:txBody>
          <a:bodyPr lIns="164592" tIns="109728" rIns="164592" bIns="109728">
            <a:noAutofit/>
          </a:bodyPr>
          <a:lstStyle>
            <a:lvl1pPr marL="0" indent="0">
              <a:spcBef>
                <a:spcPts val="0"/>
              </a:spcBef>
              <a:buNone/>
              <a:defRPr sz="2800" spc="0" baseline="0">
                <a:gradFill>
                  <a:gsLst>
                    <a:gs pos="91000">
                      <a:schemeClr val="tx1"/>
                    </a:gs>
                    <a:gs pos="0">
                      <a:schemeClr val="tx1"/>
                    </a:gs>
                  </a:gsLst>
                  <a:lin ang="5400000" scaled="0"/>
                </a:gradFill>
                <a:latin typeface="+mn-lt"/>
              </a:defRPr>
            </a:lvl1pPr>
          </a:lstStyle>
          <a:p>
            <a:pPr lvl="0"/>
            <a:r>
              <a:rPr lang="en-US"/>
              <a:t>Speaker name</a:t>
            </a:r>
          </a:p>
        </p:txBody>
      </p:sp>
      <p:pic>
        <p:nvPicPr>
          <p:cNvPr id="6" name="MS logo white - EMF"/>
          <p:cNvPicPr>
            <a:picLocks noChangeAspect="1"/>
          </p:cNvPicPr>
          <p:nvPr userDrawn="1"/>
        </p:nvPicPr>
        <p:blipFill>
          <a:blip r:embed="rId2"/>
          <a:stretch>
            <a:fillRect/>
          </a:stretch>
        </p:blipFill>
        <p:spPr bwMode="black">
          <a:xfrm>
            <a:off x="460689" y="479425"/>
            <a:ext cx="1451843" cy="310896"/>
          </a:xfrm>
          <a:prstGeom prst="rect">
            <a:avLst/>
          </a:prstGeom>
        </p:spPr>
      </p:pic>
      <p:pic>
        <p:nvPicPr>
          <p:cNvPr id="7" name="Picture 6">
            <a:extLst>
              <a:ext uri="{FF2B5EF4-FFF2-40B4-BE49-F238E27FC236}">
                <a16:creationId xmlns:a16="http://schemas.microsoft.com/office/drawing/2014/main" id="{6919AEE2-BA39-4A01-8EE0-D03C0F4BB9EA}"/>
              </a:ext>
            </a:extLst>
          </p:cNvPr>
          <p:cNvPicPr>
            <a:picLocks noChangeAspect="1"/>
          </p:cNvPicPr>
          <p:nvPr userDrawn="1"/>
        </p:nvPicPr>
        <p:blipFill>
          <a:blip r:embed="rId3"/>
          <a:stretch>
            <a:fillRect/>
          </a:stretch>
        </p:blipFill>
        <p:spPr>
          <a:xfrm>
            <a:off x="6617583" y="2125663"/>
            <a:ext cx="5546214" cy="4572000"/>
          </a:xfrm>
          <a:prstGeom prst="rect">
            <a:avLst/>
          </a:prstGeom>
        </p:spPr>
      </p:pic>
    </p:spTree>
    <p:extLst>
      <p:ext uri="{BB962C8B-B14F-4D97-AF65-F5344CB8AC3E}">
        <p14:creationId xmlns:p14="http://schemas.microsoft.com/office/powerpoint/2010/main" val="819263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39" y="1212850"/>
            <a:ext cx="11888787" cy="2308324"/>
          </a:xfrm>
        </p:spPr>
        <p:txBody>
          <a:bodyPr>
            <a:spAutoFit/>
          </a:bodyPr>
          <a:lstStyle>
            <a:lvl1pPr marL="0" indent="0">
              <a:buNone/>
              <a:defRPr/>
            </a:lvl1pPr>
            <a:lvl2pPr marL="228557" indent="0">
              <a:buNone/>
              <a:defRPr/>
            </a:lvl2pPr>
            <a:lvl3pPr marL="457112" indent="0">
              <a:buNone/>
              <a:defRPr/>
            </a:lvl3pPr>
            <a:lvl4pPr marL="685669" indent="0">
              <a:buNone/>
              <a:defRPr/>
            </a:lvl4pPr>
            <a:lvl5pPr marL="914224"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90509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74703" y="1211287"/>
            <a:ext cx="11888787" cy="231170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97185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1287"/>
            <a:ext cx="5486399" cy="2157514"/>
          </a:xfrm>
        </p:spPr>
        <p:txBody>
          <a:bodyPr wrap="square">
            <a:spAutoFit/>
          </a:bodyPr>
          <a:lstStyle>
            <a:lvl1pPr marL="0" indent="0">
              <a:spcBef>
                <a:spcPts val="1224"/>
              </a:spcBef>
              <a:buClr>
                <a:schemeClr val="tx1"/>
              </a:buClr>
              <a:buFont typeface="Wingdings" panose="05000000000000000000" pitchFamily="2" charset="2"/>
              <a:buNone/>
              <a:defRPr sz="3000" b="0">
                <a:latin typeface="+mn-lt"/>
              </a:defRPr>
            </a:lvl1pPr>
            <a:lvl2pPr marL="255539" indent="0">
              <a:buFont typeface="Wingdings" panose="05000000000000000000" pitchFamily="2" charset="2"/>
              <a:buNone/>
              <a:defRPr sz="2400" b="0"/>
            </a:lvl2pPr>
            <a:lvl3pPr marL="450763" indent="0">
              <a:buFont typeface="Wingdings" panose="05000000000000000000" pitchFamily="2" charset="2"/>
              <a:buNone/>
              <a:tabLst/>
              <a:defRPr sz="2200" b="0"/>
            </a:lvl3pPr>
            <a:lvl4pPr marL="652336" indent="0">
              <a:buFont typeface="Wingdings" panose="05000000000000000000" pitchFamily="2" charset="2"/>
              <a:buNone/>
              <a:defRPr sz="2200" b="0"/>
            </a:lvl4pPr>
            <a:lvl5pPr marL="853911" indent="0">
              <a:buFont typeface="Wingdings" panose="05000000000000000000" pitchFamily="2" charset="2"/>
              <a:buNone/>
              <a:tabLst/>
              <a:defRPr sz="22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1287"/>
            <a:ext cx="5486399" cy="2165935"/>
          </a:xfrm>
        </p:spPr>
        <p:txBody>
          <a:bodyPr wrap="square">
            <a:spAutoFit/>
          </a:bodyPr>
          <a:lstStyle>
            <a:lvl1pPr marL="0" indent="0">
              <a:spcBef>
                <a:spcPts val="1224"/>
              </a:spcBef>
              <a:buClr>
                <a:schemeClr val="tx1"/>
              </a:buClr>
              <a:buFont typeface="Arial" panose="020B0604020202020204" pitchFamily="34" charset="0"/>
              <a:buNone/>
              <a:defRPr lang="en-US" sz="3000" b="0" kern="1200" spc="0" baseline="0" dirty="0">
                <a:gradFill>
                  <a:gsLst>
                    <a:gs pos="1250">
                      <a:schemeClr val="tx1"/>
                    </a:gs>
                    <a:gs pos="100000">
                      <a:schemeClr val="tx1"/>
                    </a:gs>
                  </a:gsLst>
                  <a:lin ang="5400000" scaled="0"/>
                </a:gradFill>
                <a:latin typeface="+mn-lt"/>
                <a:ea typeface="+mn-ea"/>
                <a:cs typeface="+mn-cs"/>
              </a:defRPr>
            </a:lvl1pPr>
            <a:lvl2pPr marL="255539" indent="0">
              <a:buFont typeface="Arial" panose="020B0604020202020204" pitchFamily="34" charset="0"/>
              <a:buNone/>
              <a:defRPr lang="en-US" sz="2400" b="0" kern="1200" spc="0" baseline="0" dirty="0">
                <a:gradFill>
                  <a:gsLst>
                    <a:gs pos="1250">
                      <a:schemeClr val="tx1"/>
                    </a:gs>
                    <a:gs pos="100000">
                      <a:schemeClr val="tx1"/>
                    </a:gs>
                  </a:gsLst>
                  <a:lin ang="5400000" scaled="0"/>
                </a:gradFill>
                <a:latin typeface="+mn-lt"/>
                <a:ea typeface="+mn-ea"/>
                <a:cs typeface="+mn-cs"/>
              </a:defRPr>
            </a:lvl2pPr>
            <a:lvl3pPr marL="450763"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3pPr>
            <a:lvl4pPr marL="652336" indent="0">
              <a:buFont typeface="Arial" panose="020B0604020202020204" pitchFamily="34" charset="0"/>
              <a:buNone/>
              <a:defRPr lang="en-US" sz="2200" b="0" kern="1200" spc="0" baseline="0" dirty="0">
                <a:gradFill>
                  <a:gsLst>
                    <a:gs pos="1250">
                      <a:schemeClr val="tx1"/>
                    </a:gs>
                    <a:gs pos="100000">
                      <a:schemeClr val="tx1"/>
                    </a:gs>
                  </a:gsLst>
                  <a:lin ang="5400000" scaled="0"/>
                </a:gradFill>
                <a:latin typeface="+mn-lt"/>
                <a:ea typeface="+mn-ea"/>
                <a:cs typeface="+mn-cs"/>
              </a:defRPr>
            </a:lvl4pPr>
            <a:lvl5pPr marL="853911" indent="0">
              <a:buFont typeface="Arial" panose="020B0604020202020204" pitchFamily="34" charset="0"/>
              <a:buNone/>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514251" marR="0" lvl="0" indent="-514251" algn="l" defTabSz="932563" rtl="0" eaLnBrk="1" fontAlgn="auto" latinLnBrk="0" hangingPunct="1">
              <a:lnSpc>
                <a:spcPct val="90000"/>
              </a:lnSpc>
              <a:spcBef>
                <a:spcPts val="1224"/>
              </a:spcBef>
              <a:spcAft>
                <a:spcPts val="0"/>
              </a:spcAft>
              <a:buClr>
                <a:schemeClr val="tx1"/>
              </a:buClr>
              <a:buSzPct val="90000"/>
              <a:tabLst/>
            </a:pPr>
            <a:r>
              <a:rPr lang="en-US"/>
              <a:t>Click to edit Master text styles</a:t>
            </a:r>
          </a:p>
          <a:p>
            <a:pPr marL="712651" marR="0" lvl="1" indent="-457112" algn="l" defTabSz="932563" rtl="0" eaLnBrk="1" fontAlgn="auto" latinLnBrk="0" hangingPunct="1">
              <a:lnSpc>
                <a:spcPct val="90000"/>
              </a:lnSpc>
              <a:spcBef>
                <a:spcPct val="20000"/>
              </a:spcBef>
              <a:spcAft>
                <a:spcPts val="0"/>
              </a:spcAft>
              <a:buClrTx/>
              <a:buSzPct val="90000"/>
              <a:tabLst/>
            </a:pPr>
            <a:r>
              <a:rPr lang="en-US"/>
              <a:t>Second level</a:t>
            </a:r>
          </a:p>
          <a:p>
            <a:pPr marL="907875" marR="0" lvl="2" indent="-457112" algn="l" defTabSz="932563" rtl="0" eaLnBrk="1" fontAlgn="auto" latinLnBrk="0" hangingPunct="1">
              <a:lnSpc>
                <a:spcPct val="90000"/>
              </a:lnSpc>
              <a:spcBef>
                <a:spcPct val="20000"/>
              </a:spcBef>
              <a:spcAft>
                <a:spcPts val="0"/>
              </a:spcAft>
              <a:buClrTx/>
              <a:buSzPct val="90000"/>
              <a:tabLst/>
            </a:pPr>
            <a:r>
              <a:rPr lang="en-US"/>
              <a:t>Third level</a:t>
            </a:r>
          </a:p>
          <a:p>
            <a:pPr marL="1109449" marR="0" lvl="3" indent="-457112" algn="l" defTabSz="932563" rtl="0" eaLnBrk="1" fontAlgn="auto" latinLnBrk="0" hangingPunct="1">
              <a:lnSpc>
                <a:spcPct val="90000"/>
              </a:lnSpc>
              <a:spcBef>
                <a:spcPct val="20000"/>
              </a:spcBef>
              <a:spcAft>
                <a:spcPts val="0"/>
              </a:spcAft>
              <a:buClrTx/>
              <a:buSzPct val="90000"/>
              <a:tabLst/>
            </a:pPr>
            <a:r>
              <a:rPr lang="en-US"/>
              <a:t>Fourth level</a:t>
            </a:r>
          </a:p>
          <a:p>
            <a:pPr marL="1311023" marR="0" lvl="4" indent="-457112" algn="l" defTabSz="932563" rtl="0" eaLnBrk="1" fontAlgn="auto" latinLnBrk="0" hangingPunct="1">
              <a:lnSpc>
                <a:spcPct val="90000"/>
              </a:lnSpc>
              <a:spcBef>
                <a:spcPct val="20000"/>
              </a:spcBef>
              <a:spcAft>
                <a:spcPts val="0"/>
              </a:spcAft>
              <a:buClrTx/>
              <a:buSzPct val="90000"/>
              <a:tabLst/>
            </a:pPr>
            <a:r>
              <a:rPr lang="en-US"/>
              <a:t>Fifth level</a:t>
            </a:r>
          </a:p>
        </p:txBody>
      </p:sp>
    </p:spTree>
    <p:extLst>
      <p:ext uri="{BB962C8B-B14F-4D97-AF65-F5344CB8AC3E}">
        <p14:creationId xmlns:p14="http://schemas.microsoft.com/office/powerpoint/2010/main" val="4054808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1287"/>
            <a:ext cx="5486399" cy="2157514"/>
          </a:xfrm>
        </p:spPr>
        <p:txBody>
          <a:bodyPr wrap="square">
            <a:spAutoFit/>
          </a:bodyPr>
          <a:lstStyle>
            <a:lvl1pPr marL="231730" indent="-231730">
              <a:spcBef>
                <a:spcPts val="1224"/>
              </a:spcBef>
              <a:buClr>
                <a:schemeClr val="tx1"/>
              </a:buClr>
              <a:buFont typeface="Wingdings" panose="05000000000000000000" pitchFamily="2" charset="2"/>
              <a:buChar char=""/>
              <a:defRPr sz="3000" b="0">
                <a:latin typeface="+mn-lt"/>
              </a:defRPr>
            </a:lvl1pPr>
            <a:lvl2pPr marL="426956" indent="-171417">
              <a:buFont typeface="Wingdings" panose="05000000000000000000" pitchFamily="2" charset="2"/>
              <a:buChar char=""/>
              <a:defRPr sz="2400" b="0"/>
            </a:lvl2pPr>
            <a:lvl3pPr marL="639640" indent="-188876">
              <a:buFont typeface="Wingdings" panose="05000000000000000000" pitchFamily="2" charset="2"/>
              <a:buChar char=""/>
              <a:tabLst/>
              <a:defRPr sz="2200" b="0"/>
            </a:lvl3pPr>
            <a:lvl4pPr marL="828516" indent="-176180">
              <a:buFont typeface="Wingdings" panose="05000000000000000000" pitchFamily="2" charset="2"/>
              <a:buChar char=""/>
              <a:defRPr sz="2200" b="0"/>
            </a:lvl4pPr>
            <a:lvl5pPr marL="1023741" indent="-169831">
              <a:buFont typeface="Wingdings" panose="05000000000000000000" pitchFamily="2" charset="2"/>
              <a:buChar char=""/>
              <a:tabLst/>
              <a:defRPr sz="22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1287"/>
            <a:ext cx="5486399" cy="2165935"/>
          </a:xfrm>
        </p:spPr>
        <p:txBody>
          <a:bodyPr wrap="square">
            <a:spAutoFit/>
          </a:bodyPr>
          <a:lstStyle>
            <a:lvl1pPr marL="287282" indent="-287282">
              <a:spcBef>
                <a:spcPts val="1224"/>
              </a:spcBef>
              <a:buClr>
                <a:schemeClr val="tx1"/>
              </a:buClr>
              <a:buFont typeface="Arial" pitchFamily="34" charset="0"/>
              <a:buChar char="•"/>
              <a:defRPr lang="en-US" sz="3000" b="0" kern="1200" spc="0" baseline="0" dirty="0">
                <a:gradFill>
                  <a:gsLst>
                    <a:gs pos="1250">
                      <a:schemeClr val="tx1"/>
                    </a:gs>
                    <a:gs pos="100000">
                      <a:schemeClr val="tx1"/>
                    </a:gs>
                  </a:gsLst>
                  <a:lin ang="5400000" scaled="0"/>
                </a:gradFill>
                <a:latin typeface="+mn-lt"/>
                <a:ea typeface="+mn-ea"/>
                <a:cs typeface="+mn-cs"/>
              </a:defRPr>
            </a:lvl1pPr>
            <a:lvl2pPr marL="598373" indent="-342834">
              <a:defRPr lang="en-US" sz="2400" b="0" kern="1200" spc="0" baseline="0" dirty="0">
                <a:gradFill>
                  <a:gsLst>
                    <a:gs pos="1250">
                      <a:schemeClr val="tx1"/>
                    </a:gs>
                    <a:gs pos="100000">
                      <a:schemeClr val="tx1"/>
                    </a:gs>
                  </a:gsLst>
                  <a:lin ang="5400000" scaled="0"/>
                </a:gradFill>
                <a:latin typeface="+mn-lt"/>
                <a:ea typeface="+mn-ea"/>
                <a:cs typeface="+mn-cs"/>
              </a:defRPr>
            </a:lvl2pPr>
            <a:lvl3pPr marL="793597" indent="-342834">
              <a:tabLst/>
              <a:defRPr lang="en-US" sz="2200" b="0" kern="1200" spc="0" baseline="0" dirty="0">
                <a:gradFill>
                  <a:gsLst>
                    <a:gs pos="1250">
                      <a:schemeClr val="tx1"/>
                    </a:gs>
                    <a:gs pos="100000">
                      <a:schemeClr val="tx1"/>
                    </a:gs>
                  </a:gsLst>
                  <a:lin ang="5400000" scaled="0"/>
                </a:gradFill>
                <a:latin typeface="+mn-lt"/>
                <a:ea typeface="+mn-ea"/>
                <a:cs typeface="+mn-cs"/>
              </a:defRPr>
            </a:lvl3pPr>
            <a:lvl4pPr marL="995170" indent="-342834">
              <a:defRPr lang="en-US" sz="2200" b="0" kern="1200" spc="0" baseline="0" dirty="0">
                <a:gradFill>
                  <a:gsLst>
                    <a:gs pos="1250">
                      <a:schemeClr val="tx1"/>
                    </a:gs>
                    <a:gs pos="100000">
                      <a:schemeClr val="tx1"/>
                    </a:gs>
                  </a:gsLst>
                  <a:lin ang="5400000" scaled="0"/>
                </a:gradFill>
                <a:latin typeface="+mn-lt"/>
                <a:ea typeface="+mn-ea"/>
                <a:cs typeface="+mn-cs"/>
              </a:defRPr>
            </a:lvl4pPr>
            <a:lvl5pPr marL="1196746" indent="-342834">
              <a:tabLst/>
              <a:defRPr lang="en-US" sz="2200" b="0" kern="1200" spc="0" baseline="0" dirty="0">
                <a:gradFill>
                  <a:gsLst>
                    <a:gs pos="1250">
                      <a:schemeClr val="tx1"/>
                    </a:gs>
                    <a:gs pos="100000">
                      <a:schemeClr val="tx1"/>
                    </a:gs>
                  </a:gsLst>
                  <a:lin ang="5400000" scaled="0"/>
                </a:gradFill>
                <a:latin typeface="+mn-lt"/>
                <a:ea typeface="+mn-ea"/>
                <a:cs typeface="+mn-cs"/>
              </a:defRPr>
            </a:lvl5pPr>
          </a:lstStyle>
          <a:p>
            <a:pPr marL="231730" marR="0" lvl="0" indent="-231730" algn="l" defTabSz="932563" rtl="0" eaLnBrk="1" fontAlgn="auto" latinLnBrk="0" hangingPunct="1">
              <a:lnSpc>
                <a:spcPct val="90000"/>
              </a:lnSpc>
              <a:spcBef>
                <a:spcPts val="1224"/>
              </a:spcBef>
              <a:spcAft>
                <a:spcPts val="0"/>
              </a:spcAft>
              <a:buClr>
                <a:schemeClr val="tx1"/>
              </a:buClr>
              <a:buSzPct val="90000"/>
              <a:buFont typeface="Wingdings" panose="05000000000000000000" pitchFamily="2" charset="2"/>
              <a:buChar char=""/>
              <a:tabLst/>
            </a:pPr>
            <a:r>
              <a:rPr lang="en-US"/>
              <a:t>Click to edit Master text styles</a:t>
            </a:r>
          </a:p>
          <a:p>
            <a:pPr marL="426956" marR="0" lvl="1" indent="-17141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Second level</a:t>
            </a:r>
          </a:p>
          <a:p>
            <a:pPr marL="639640" marR="0" lvl="2" indent="-188876"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Third level</a:t>
            </a:r>
          </a:p>
          <a:p>
            <a:pPr marL="828516" marR="0" lvl="3" indent="-176180"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Fourth level</a:t>
            </a:r>
          </a:p>
          <a:p>
            <a:pPr marL="1023741" marR="0" lvl="4" indent="-169831"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pPr>
            <a:r>
              <a:rPr lang="en-US"/>
              <a:t>Fifth level</a:t>
            </a:r>
          </a:p>
        </p:txBody>
      </p:sp>
    </p:spTree>
    <p:extLst>
      <p:ext uri="{BB962C8B-B14F-4D97-AF65-F5344CB8AC3E}">
        <p14:creationId xmlns:p14="http://schemas.microsoft.com/office/powerpoint/2010/main" val="63762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50357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9" y="3954463"/>
            <a:ext cx="10058401" cy="738664"/>
          </a:xfrm>
          <a:noFill/>
        </p:spPr>
        <p:txBody>
          <a:bodyPr lIns="182880" tIns="146304" rIns="182880" bIns="146304">
            <a:spAutoFit/>
          </a:bodyPr>
          <a:lstStyle>
            <a:lvl1pPr marL="0" indent="0">
              <a:spcBef>
                <a:spcPts val="0"/>
              </a:spcBef>
              <a:buNone/>
              <a:defRPr sz="3199"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460794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77"/>
            <a:ext cx="10056812" cy="1181862"/>
          </a:xfrm>
          <a:noFill/>
        </p:spPr>
        <p:txBody>
          <a:bodyPr tIns="91440" bIns="91440" anchor="t" anchorCtr="0">
            <a:spAutoFit/>
          </a:bodyPr>
          <a:lstStyle>
            <a:lvl1pPr>
              <a:defRPr lang="en-US" sz="7198"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44147995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47069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5294200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125663"/>
            <a:ext cx="11887200" cy="1181862"/>
          </a:xfrm>
          <a:noFill/>
        </p:spPr>
        <p:txBody>
          <a:bodyPr tIns="91440" bIns="91440" anchor="t" anchorCtr="0">
            <a:spAutoFit/>
          </a:bodyPr>
          <a:lstStyle>
            <a:lvl1pPr>
              <a:defRPr sz="7198"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45268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740132"/>
            <a:ext cx="4892040" cy="1514261"/>
          </a:xfrm>
        </p:spPr>
        <p:txBody>
          <a:bodyPr wrap="square" anchor="ctr">
            <a:spAutoFit/>
          </a:bodyPr>
          <a:lstStyle>
            <a:lvl1pPr>
              <a:defRPr sz="4799"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441315" y="0"/>
            <a:ext cx="6995160" cy="6992587"/>
          </a:xfrm>
          <a:prstGeom prst="rect">
            <a:avLst/>
          </a:prstGeom>
          <a:blipFill>
            <a:blip r:embed="rId2"/>
            <a:stretch>
              <a:fillRect/>
            </a:stretch>
          </a:blipFill>
        </p:spPr>
        <p:txBody>
          <a:bodyPr tIns="548640" anchor="ctr" anchorCtr="0">
            <a:noAutofit/>
          </a:bodyPr>
          <a:lstStyle>
            <a:lvl1pPr marL="0" indent="0" algn="ctr">
              <a:buNone/>
              <a:defRPr sz="1599"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670017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6417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42647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32" tIns="46632" rIns="46632" bIns="46632" numCol="1" spcCol="0" rtlCol="0" fromWordArt="0" anchor="ctr" anchorCtr="0" forceAA="0" compatLnSpc="1">
            <a:prstTxWarp prst="textNoShape">
              <a:avLst/>
            </a:prstTxWarp>
            <a:noAutofit/>
          </a:bodyPr>
          <a:lstStyle/>
          <a:p>
            <a:pPr algn="ctr" defTabSz="932293" fontAlgn="base">
              <a:spcBef>
                <a:spcPct val="0"/>
              </a:spcBef>
              <a:spcAft>
                <a:spcPct val="0"/>
              </a:spcAft>
            </a:pPr>
            <a:endParaRPr lang="en-US" sz="180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38" y="1221158"/>
            <a:ext cx="11887199" cy="2270177"/>
          </a:xfrm>
        </p:spPr>
        <p:txBody>
          <a:bodyPr/>
          <a:lstStyle>
            <a:lvl1pPr marL="0" indent="0">
              <a:buNone/>
              <a:defRPr sz="3299">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46487"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84494"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81440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50795"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9429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54" tIns="182854" rIns="182854" bIns="182854" numCol="1" anchor="t" anchorCtr="0" compatLnSpc="1">
            <a:prstTxWarp prst="textNoShape">
              <a:avLst/>
            </a:prstTxWarp>
            <a:spAutoFit/>
          </a:bodyPr>
          <a:lstStyle/>
          <a:p>
            <a:pPr defTabSz="932111"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60689" y="479425"/>
            <a:ext cx="1451843" cy="310896"/>
          </a:xfrm>
          <a:prstGeom prst="rect">
            <a:avLst/>
          </a:prstGeom>
        </p:spPr>
      </p:pic>
    </p:spTree>
    <p:extLst>
      <p:ext uri="{BB962C8B-B14F-4D97-AF65-F5344CB8AC3E}">
        <p14:creationId xmlns:p14="http://schemas.microsoft.com/office/powerpoint/2010/main" val="19352242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9" y="1212851"/>
            <a:ext cx="11887200" cy="2443746"/>
          </a:xfrm>
          <a:prstGeom prst="rect">
            <a:avLst/>
          </a:prstGeom>
        </p:spPr>
        <p:txBody>
          <a:bodyPr/>
          <a:lstStyle>
            <a:lvl1pPr marL="290457" indent="-290457">
              <a:buClr>
                <a:schemeClr val="tx1"/>
              </a:buClr>
              <a:buSzPct val="90000"/>
              <a:buFont typeface="Arial" pitchFamily="34" charset="0"/>
              <a:buChar char="•"/>
              <a:defRPr sz="359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390" indent="-280935">
              <a:buClr>
                <a:schemeClr val="tx1"/>
              </a:buClr>
              <a:buSzPct val="90000"/>
              <a:buFont typeface="Arial" pitchFamily="34" charset="0"/>
              <a:buChar char="•"/>
              <a:defRPr sz="3199">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47" indent="-290457">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04" indent="-228557">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8960" indent="-228557">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2"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99"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6389464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Walk-in (Sydney)">
    <p:bg>
      <p:bgPr>
        <a:solidFill>
          <a:schemeClr val="bg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60690" y="479425"/>
            <a:ext cx="1451843" cy="310896"/>
          </a:xfrm>
          <a:prstGeom prst="rect">
            <a:avLst/>
          </a:prstGeom>
        </p:spPr>
      </p:pic>
      <p:sp>
        <p:nvSpPr>
          <p:cNvPr id="8" name="TextBox 7">
            <a:extLst>
              <a:ext uri="{FF2B5EF4-FFF2-40B4-BE49-F238E27FC236}">
                <a16:creationId xmlns:a16="http://schemas.microsoft.com/office/drawing/2014/main" id="{233C4521-B2BD-4F4A-8089-E40A421A7CA0}"/>
              </a:ext>
            </a:extLst>
          </p:cNvPr>
          <p:cNvSpPr txBox="1"/>
          <p:nvPr userDrawn="1"/>
        </p:nvSpPr>
        <p:spPr>
          <a:xfrm>
            <a:off x="280282" y="2115503"/>
            <a:ext cx="7305482" cy="1246225"/>
          </a:xfrm>
          <a:prstGeom prst="rect">
            <a:avLst/>
          </a:prstGeom>
          <a:noFill/>
        </p:spPr>
        <p:txBody>
          <a:bodyPr wrap="square" lIns="182828" tIns="146262" rIns="182828" bIns="146262" rtlCol="0">
            <a:spAutoFit/>
          </a:bodyPr>
          <a:lstStyle/>
          <a:p>
            <a:pPr>
              <a:lnSpc>
                <a:spcPct val="90000"/>
              </a:lnSpc>
              <a:spcAft>
                <a:spcPts val="600"/>
              </a:spcAft>
            </a:pPr>
            <a:r>
              <a:rPr lang="en-US" sz="6729">
                <a:gradFill>
                  <a:gsLst>
                    <a:gs pos="2917">
                      <a:schemeClr val="tx1"/>
                    </a:gs>
                    <a:gs pos="30000">
                      <a:schemeClr val="tx1"/>
                    </a:gs>
                  </a:gsLst>
                  <a:lin ang="5400000" scaled="0"/>
                </a:gradFill>
                <a:latin typeface="+mj-lt"/>
              </a:rPr>
              <a:t>Thank you Sydney!</a:t>
            </a:r>
          </a:p>
        </p:txBody>
      </p:sp>
      <p:pic>
        <p:nvPicPr>
          <p:cNvPr id="3" name="Picture 2">
            <a:extLst>
              <a:ext uri="{FF2B5EF4-FFF2-40B4-BE49-F238E27FC236}">
                <a16:creationId xmlns:a16="http://schemas.microsoft.com/office/drawing/2014/main" id="{68DD2B44-02B3-4704-B20D-77B0E4EDCD3E}"/>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035359" y="469265"/>
            <a:ext cx="7955280" cy="7955280"/>
          </a:xfrm>
          <a:prstGeom prst="rect">
            <a:avLst/>
          </a:prstGeom>
        </p:spPr>
      </p:pic>
    </p:spTree>
    <p:extLst>
      <p:ext uri="{BB962C8B-B14F-4D97-AF65-F5344CB8AC3E}">
        <p14:creationId xmlns:p14="http://schemas.microsoft.com/office/powerpoint/2010/main" val="1940041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Walk-in (Singapore)">
    <p:bg>
      <p:bgPr>
        <a:solidFill>
          <a:schemeClr val="bg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60689" y="479425"/>
            <a:ext cx="1451843" cy="310896"/>
          </a:xfrm>
          <a:prstGeom prst="rect">
            <a:avLst/>
          </a:prstGeom>
        </p:spPr>
      </p:pic>
      <p:sp>
        <p:nvSpPr>
          <p:cNvPr id="8" name="TextBox 7">
            <a:extLst>
              <a:ext uri="{FF2B5EF4-FFF2-40B4-BE49-F238E27FC236}">
                <a16:creationId xmlns:a16="http://schemas.microsoft.com/office/drawing/2014/main" id="{233C4521-B2BD-4F4A-8089-E40A421A7CA0}"/>
              </a:ext>
            </a:extLst>
          </p:cNvPr>
          <p:cNvSpPr txBox="1"/>
          <p:nvPr userDrawn="1"/>
        </p:nvSpPr>
        <p:spPr>
          <a:xfrm>
            <a:off x="280282" y="2115503"/>
            <a:ext cx="6250431" cy="973324"/>
          </a:xfrm>
          <a:prstGeom prst="rect">
            <a:avLst/>
          </a:prstGeom>
          <a:noFill/>
        </p:spPr>
        <p:txBody>
          <a:bodyPr wrap="none" lIns="182854" tIns="146283" rIns="182854" bIns="146283" rtlCol="0">
            <a:spAutoFit/>
          </a:bodyPr>
          <a:lstStyle/>
          <a:p>
            <a:pPr>
              <a:lnSpc>
                <a:spcPct val="90000"/>
              </a:lnSpc>
              <a:spcAft>
                <a:spcPts val="600"/>
              </a:spcAft>
            </a:pPr>
            <a:r>
              <a:rPr lang="en-US" sz="4799">
                <a:gradFill>
                  <a:gsLst>
                    <a:gs pos="2917">
                      <a:schemeClr val="tx1"/>
                    </a:gs>
                    <a:gs pos="30000">
                      <a:schemeClr val="tx1"/>
                    </a:gs>
                  </a:gsLst>
                  <a:lin ang="5400000" scaled="0"/>
                </a:gradFill>
                <a:latin typeface="+mj-lt"/>
              </a:rPr>
              <a:t>Microsoft Tech Summit</a:t>
            </a:r>
          </a:p>
        </p:txBody>
      </p:sp>
      <p:sp>
        <p:nvSpPr>
          <p:cNvPr id="10" name="TextBox 9">
            <a:extLst>
              <a:ext uri="{FF2B5EF4-FFF2-40B4-BE49-F238E27FC236}">
                <a16:creationId xmlns:a16="http://schemas.microsoft.com/office/drawing/2014/main" id="{15658542-A774-494D-A87E-4B0119BEC501}"/>
              </a:ext>
            </a:extLst>
          </p:cNvPr>
          <p:cNvSpPr txBox="1"/>
          <p:nvPr userDrawn="1"/>
        </p:nvSpPr>
        <p:spPr>
          <a:xfrm>
            <a:off x="280281" y="2799719"/>
            <a:ext cx="1706555" cy="734104"/>
          </a:xfrm>
          <a:prstGeom prst="rect">
            <a:avLst/>
          </a:prstGeom>
          <a:noFill/>
        </p:spPr>
        <p:txBody>
          <a:bodyPr wrap="none" lIns="182854" tIns="146283" rIns="182854" bIns="146283" rtlCol="0">
            <a:spAutoFit/>
          </a:bodyPr>
          <a:lstStyle/>
          <a:p>
            <a:pPr>
              <a:lnSpc>
                <a:spcPct val="114000"/>
              </a:lnSpc>
              <a:spcAft>
                <a:spcPts val="600"/>
              </a:spcAft>
            </a:pPr>
            <a:r>
              <a:rPr lang="en-US" sz="2600" spc="-30" baseline="0">
                <a:gradFill>
                  <a:gsLst>
                    <a:gs pos="2917">
                      <a:schemeClr val="tx1"/>
                    </a:gs>
                    <a:gs pos="30000">
                      <a:schemeClr val="tx1"/>
                    </a:gs>
                  </a:gsLst>
                  <a:lin ang="5400000" scaled="0"/>
                </a:gradFill>
                <a:latin typeface="Segoe UI Semilight" panose="020B0402040204020203" pitchFamily="34" charset="0"/>
                <a:cs typeface="Segoe UI Semilight" panose="020B0402040204020203" pitchFamily="34" charset="0"/>
              </a:rPr>
              <a:t>Singapore</a:t>
            </a:r>
          </a:p>
        </p:txBody>
      </p:sp>
      <p:pic>
        <p:nvPicPr>
          <p:cNvPr id="9" name="Picture 8">
            <a:extLst>
              <a:ext uri="{FF2B5EF4-FFF2-40B4-BE49-F238E27FC236}">
                <a16:creationId xmlns:a16="http://schemas.microsoft.com/office/drawing/2014/main" id="{CF286B11-2064-487A-9227-FD2929577E2A}"/>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7889369" y="2134576"/>
            <a:ext cx="4274428" cy="4554174"/>
          </a:xfrm>
          <a:prstGeom prst="rect">
            <a:avLst/>
          </a:prstGeom>
        </p:spPr>
      </p:pic>
    </p:spTree>
    <p:extLst>
      <p:ext uri="{BB962C8B-B14F-4D97-AF65-F5344CB8AC3E}">
        <p14:creationId xmlns:p14="http://schemas.microsoft.com/office/powerpoint/2010/main" val="8604494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Walk-in (Sydney)">
    <p:bg>
      <p:bgPr>
        <a:solidFill>
          <a:schemeClr val="bg1"/>
        </a:solidFill>
        <a:effectLst/>
      </p:bgPr>
    </p:bg>
    <p:spTree>
      <p:nvGrpSpPr>
        <p:cNvPr id="1" name=""/>
        <p:cNvGrpSpPr/>
        <p:nvPr/>
      </p:nvGrpSpPr>
      <p:grpSpPr>
        <a:xfrm>
          <a:off x="0" y="0"/>
          <a:ext cx="0" cy="0"/>
          <a:chOff x="0" y="0"/>
          <a:chExt cx="0" cy="0"/>
        </a:xfrm>
      </p:grpSpPr>
      <p:pic>
        <p:nvPicPr>
          <p:cNvPr id="6" name="MS logo white - EMF"/>
          <p:cNvPicPr>
            <a:picLocks noChangeAspect="1"/>
          </p:cNvPicPr>
          <p:nvPr userDrawn="1"/>
        </p:nvPicPr>
        <p:blipFill>
          <a:blip r:embed="rId2"/>
          <a:stretch>
            <a:fillRect/>
          </a:stretch>
        </p:blipFill>
        <p:spPr bwMode="black">
          <a:xfrm>
            <a:off x="460689" y="479425"/>
            <a:ext cx="1451843" cy="310896"/>
          </a:xfrm>
          <a:prstGeom prst="rect">
            <a:avLst/>
          </a:prstGeom>
        </p:spPr>
      </p:pic>
      <p:sp>
        <p:nvSpPr>
          <p:cNvPr id="8" name="TextBox 7">
            <a:extLst>
              <a:ext uri="{FF2B5EF4-FFF2-40B4-BE49-F238E27FC236}">
                <a16:creationId xmlns:a16="http://schemas.microsoft.com/office/drawing/2014/main" id="{233C4521-B2BD-4F4A-8089-E40A421A7CA0}"/>
              </a:ext>
            </a:extLst>
          </p:cNvPr>
          <p:cNvSpPr txBox="1"/>
          <p:nvPr userDrawn="1"/>
        </p:nvSpPr>
        <p:spPr>
          <a:xfrm>
            <a:off x="280282" y="2115503"/>
            <a:ext cx="6250431" cy="973324"/>
          </a:xfrm>
          <a:prstGeom prst="rect">
            <a:avLst/>
          </a:prstGeom>
          <a:noFill/>
        </p:spPr>
        <p:txBody>
          <a:bodyPr wrap="none" lIns="182854" tIns="146283" rIns="182854" bIns="146283" rtlCol="0">
            <a:spAutoFit/>
          </a:bodyPr>
          <a:lstStyle/>
          <a:p>
            <a:pPr>
              <a:lnSpc>
                <a:spcPct val="90000"/>
              </a:lnSpc>
              <a:spcAft>
                <a:spcPts val="600"/>
              </a:spcAft>
            </a:pPr>
            <a:r>
              <a:rPr lang="en-US" sz="4799">
                <a:gradFill>
                  <a:gsLst>
                    <a:gs pos="2917">
                      <a:schemeClr val="tx1"/>
                    </a:gs>
                    <a:gs pos="30000">
                      <a:schemeClr val="tx1"/>
                    </a:gs>
                  </a:gsLst>
                  <a:lin ang="5400000" scaled="0"/>
                </a:gradFill>
                <a:latin typeface="+mj-lt"/>
              </a:rPr>
              <a:t>Microsoft Tech Summit</a:t>
            </a:r>
          </a:p>
        </p:txBody>
      </p:sp>
      <p:sp>
        <p:nvSpPr>
          <p:cNvPr id="10" name="TextBox 9">
            <a:extLst>
              <a:ext uri="{FF2B5EF4-FFF2-40B4-BE49-F238E27FC236}">
                <a16:creationId xmlns:a16="http://schemas.microsoft.com/office/drawing/2014/main" id="{15658542-A774-494D-A87E-4B0119BEC501}"/>
              </a:ext>
            </a:extLst>
          </p:cNvPr>
          <p:cNvSpPr txBox="1"/>
          <p:nvPr userDrawn="1"/>
        </p:nvSpPr>
        <p:spPr>
          <a:xfrm>
            <a:off x="280282" y="2799719"/>
            <a:ext cx="1324780" cy="734104"/>
          </a:xfrm>
          <a:prstGeom prst="rect">
            <a:avLst/>
          </a:prstGeom>
          <a:noFill/>
        </p:spPr>
        <p:txBody>
          <a:bodyPr wrap="none" lIns="182854" tIns="146283" rIns="182854" bIns="146283" rtlCol="0">
            <a:spAutoFit/>
          </a:bodyPr>
          <a:lstStyle/>
          <a:p>
            <a:pPr>
              <a:lnSpc>
                <a:spcPct val="114000"/>
              </a:lnSpc>
              <a:spcAft>
                <a:spcPts val="600"/>
              </a:spcAft>
            </a:pPr>
            <a:r>
              <a:rPr lang="en-US" sz="2600" spc="-30" baseline="0">
                <a:gradFill>
                  <a:gsLst>
                    <a:gs pos="2917">
                      <a:schemeClr val="tx1"/>
                    </a:gs>
                    <a:gs pos="30000">
                      <a:schemeClr val="tx1"/>
                    </a:gs>
                  </a:gsLst>
                  <a:lin ang="5400000" scaled="0"/>
                </a:gradFill>
                <a:latin typeface="Segoe UI Semilight" panose="020B0402040204020203" pitchFamily="34" charset="0"/>
                <a:cs typeface="Segoe UI Semilight" panose="020B0402040204020203" pitchFamily="34" charset="0"/>
              </a:rPr>
              <a:t>Sydney</a:t>
            </a:r>
          </a:p>
        </p:txBody>
      </p:sp>
      <p:pic>
        <p:nvPicPr>
          <p:cNvPr id="3" name="Picture 2">
            <a:extLst>
              <a:ext uri="{FF2B5EF4-FFF2-40B4-BE49-F238E27FC236}">
                <a16:creationId xmlns:a16="http://schemas.microsoft.com/office/drawing/2014/main" id="{68DD2B44-02B3-4704-B20D-77B0E4EDCD3E}"/>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035359" y="469265"/>
            <a:ext cx="7955280" cy="7955280"/>
          </a:xfrm>
          <a:prstGeom prst="rect">
            <a:avLst/>
          </a:prstGeom>
        </p:spPr>
      </p:pic>
    </p:spTree>
    <p:extLst>
      <p:ext uri="{BB962C8B-B14F-4D97-AF65-F5344CB8AC3E}">
        <p14:creationId xmlns:p14="http://schemas.microsoft.com/office/powerpoint/2010/main" val="25896048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64001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77"/>
            <a:ext cx="10056812" cy="1181862"/>
          </a:xfrm>
          <a:noFill/>
        </p:spPr>
        <p:txBody>
          <a:bodyPr tIns="91440" bIns="91440" anchor="t" anchorCtr="0">
            <a:spAutoFit/>
          </a:bodyPr>
          <a:lstStyle>
            <a:lvl1pPr>
              <a:defRPr sz="7198"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9" y="3954463"/>
            <a:ext cx="10058401" cy="738664"/>
          </a:xfrm>
          <a:noFill/>
        </p:spPr>
        <p:txBody>
          <a:bodyPr lIns="182880" tIns="146304" rIns="182880" bIns="146304">
            <a:spAutoFit/>
          </a:bodyPr>
          <a:lstStyle>
            <a:lvl1pPr marL="0" indent="0">
              <a:spcBef>
                <a:spcPts val="0"/>
              </a:spcBef>
              <a:buNone/>
              <a:defRPr sz="3199"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56427138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4108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18" Type="http://schemas.openxmlformats.org/officeDocument/2006/relationships/slideLayout" Target="../slideLayouts/slideLayout3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17" Type="http://schemas.openxmlformats.org/officeDocument/2006/relationships/slideLayout" Target="../slideLayouts/slideLayout30.xml"/><Relationship Id="rId2" Type="http://schemas.openxmlformats.org/officeDocument/2006/relationships/slideLayout" Target="../slideLayouts/slideLayout15.xml"/><Relationship Id="rId16" Type="http://schemas.openxmlformats.org/officeDocument/2006/relationships/slideLayout" Target="../slideLayouts/slideLayout29.xml"/><Relationship Id="rId20" Type="http://schemas.openxmlformats.org/officeDocument/2006/relationships/image" Target="../media/image1.emf"/><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slideLayout" Target="../slideLayouts/slideLayout28.xml"/><Relationship Id="rId10" Type="http://schemas.openxmlformats.org/officeDocument/2006/relationships/slideLayout" Target="../slideLayouts/slideLayout23.xml"/><Relationship Id="rId19" Type="http://schemas.openxmlformats.org/officeDocument/2006/relationships/theme" Target="../theme/theme2.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18" Type="http://schemas.openxmlformats.org/officeDocument/2006/relationships/theme" Target="../theme/theme3.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17" Type="http://schemas.openxmlformats.org/officeDocument/2006/relationships/slideLayout" Target="../slideLayouts/slideLayout48.xml"/><Relationship Id="rId2" Type="http://schemas.openxmlformats.org/officeDocument/2006/relationships/slideLayout" Target="../slideLayouts/slideLayout33.xml"/><Relationship Id="rId16" Type="http://schemas.openxmlformats.org/officeDocument/2006/relationships/slideLayout" Target="../slideLayouts/slideLayout47.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slideLayout" Target="../slideLayouts/slideLayout46.xml"/><Relationship Id="rId10" Type="http://schemas.openxmlformats.org/officeDocument/2006/relationships/slideLayout" Target="../slideLayouts/slideLayout41.xml"/><Relationship Id="rId19" Type="http://schemas.openxmlformats.org/officeDocument/2006/relationships/image" Target="../media/image1.emf"/><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slideLayout" Target="../slideLayouts/slideLayout61.xml"/><Relationship Id="rId18" Type="http://schemas.openxmlformats.org/officeDocument/2006/relationships/slideLayout" Target="../slideLayouts/slideLayout66.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17" Type="http://schemas.openxmlformats.org/officeDocument/2006/relationships/slideLayout" Target="../slideLayouts/slideLayout65.xml"/><Relationship Id="rId2" Type="http://schemas.openxmlformats.org/officeDocument/2006/relationships/slideLayout" Target="../slideLayouts/slideLayout50.xml"/><Relationship Id="rId16" Type="http://schemas.openxmlformats.org/officeDocument/2006/relationships/slideLayout" Target="../slideLayouts/slideLayout64.xml"/><Relationship Id="rId20" Type="http://schemas.openxmlformats.org/officeDocument/2006/relationships/image" Target="../media/image1.emf"/><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5" Type="http://schemas.openxmlformats.org/officeDocument/2006/relationships/slideLayout" Target="../slideLayouts/slideLayout63.xml"/><Relationship Id="rId10" Type="http://schemas.openxmlformats.org/officeDocument/2006/relationships/slideLayout" Target="../slideLayouts/slideLayout58.xml"/><Relationship Id="rId19" Type="http://schemas.openxmlformats.org/officeDocument/2006/relationships/theme" Target="../theme/theme4.xml"/><Relationship Id="rId4" Type="http://schemas.openxmlformats.org/officeDocument/2006/relationships/slideLayout" Target="../slideLayouts/slideLayout52.xml"/><Relationship Id="rId9" Type="http://schemas.openxmlformats.org/officeDocument/2006/relationships/slideLayout" Target="../slideLayouts/slideLayout57.xml"/><Relationship Id="rId14" Type="http://schemas.openxmlformats.org/officeDocument/2006/relationships/slideLayout" Target="../slideLayouts/slideLayout62.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68.xml"/><Relationship Id="rId1" Type="http://schemas.openxmlformats.org/officeDocument/2006/relationships/slideLayout" Target="../slideLayouts/slideLayout67.xml"/><Relationship Id="rId4"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15"/>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1695507537"/>
      </p:ext>
    </p:extLst>
  </p:cSld>
  <p:clrMap bg1="lt1" tx1="dk1" bg2="lt2" tx2="dk2" accent1="accent1" accent2="accent2" accent3="accent3" accent4="accent4" accent5="accent5" accent6="accent6" hlink="hlink" folHlink="folHlink"/>
  <p:sldLayoutIdLst>
    <p:sldLayoutId id="2147484543" r:id="rId1"/>
    <p:sldLayoutId id="2147484539" r:id="rId2"/>
    <p:sldLayoutId id="2147484544" r:id="rId3"/>
    <p:sldLayoutId id="2147484545" r:id="rId4"/>
    <p:sldLayoutId id="2147484546" r:id="rId5"/>
    <p:sldLayoutId id="2147484547" r:id="rId6"/>
    <p:sldLayoutId id="2147484548" r:id="rId7"/>
    <p:sldLayoutId id="2147484549" r:id="rId8"/>
    <p:sldLayoutId id="2147484550" r:id="rId9"/>
    <p:sldLayoutId id="2147484551" r:id="rId10"/>
    <p:sldLayoutId id="2147484552" r:id="rId11"/>
    <p:sldLayoutId id="2147484553" r:id="rId12"/>
    <p:sldLayoutId id="2147484591" r:id="rId13"/>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4059602932"/>
      </p:ext>
    </p:extLst>
  </p:cSld>
  <p:clrMap bg1="lt1" tx1="dk1" bg2="lt2" tx2="dk2" accent1="accent1" accent2="accent2" accent3="accent3" accent4="accent4" accent5="accent5" accent6="accent6" hlink="hlink" folHlink="folHlink"/>
  <p:sldLayoutIdLst>
    <p:sldLayoutId id="2147484476" r:id="rId1"/>
    <p:sldLayoutId id="2147484478" r:id="rId2"/>
    <p:sldLayoutId id="2147484480" r:id="rId3"/>
    <p:sldLayoutId id="2147484481" r:id="rId4"/>
    <p:sldLayoutId id="2147484482" r:id="rId5"/>
    <p:sldLayoutId id="2147484483" r:id="rId6"/>
    <p:sldLayoutId id="2147484484" r:id="rId7"/>
    <p:sldLayoutId id="2147484485" r:id="rId8"/>
    <p:sldLayoutId id="2147484486" r:id="rId9"/>
    <p:sldLayoutId id="2147484487" r:id="rId10"/>
    <p:sldLayoutId id="2147484488" r:id="rId11"/>
    <p:sldLayoutId id="2147484489" r:id="rId12"/>
    <p:sldLayoutId id="2147484490" r:id="rId13"/>
    <p:sldLayoutId id="2147484491" r:id="rId14"/>
    <p:sldLayoutId id="2147484492" r:id="rId15"/>
    <p:sldLayoutId id="2147484493" r:id="rId16"/>
    <p:sldLayoutId id="2147484494" r:id="rId17"/>
    <p:sldLayoutId id="2147484542" r:id="rId18"/>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19"/>
          <a:stretch>
            <a:fillRect/>
          </a:stretch>
        </p:blipFill>
        <p:spPr>
          <a:xfrm rot="5400000">
            <a:off x="9371795" y="3072299"/>
            <a:ext cx="6995160" cy="849926"/>
          </a:xfrm>
          <a:prstGeom prst="rect">
            <a:avLst/>
          </a:prstGeom>
        </p:spPr>
      </p:pic>
    </p:spTree>
    <p:extLst>
      <p:ext uri="{BB962C8B-B14F-4D97-AF65-F5344CB8AC3E}">
        <p14:creationId xmlns:p14="http://schemas.microsoft.com/office/powerpoint/2010/main" val="2005544715"/>
      </p:ext>
    </p:extLst>
  </p:cSld>
  <p:clrMap bg1="dk1" tx1="lt1" bg2="dk2" tx2="lt2" accent1="accent1" accent2="accent2" accent3="accent3" accent4="accent4" accent5="accent5" accent6="accent6" hlink="hlink" folHlink="folHlink"/>
  <p:sldLayoutIdLst>
    <p:sldLayoutId id="2147484496" r:id="rId1"/>
    <p:sldLayoutId id="2147484498" r:id="rId2"/>
    <p:sldLayoutId id="2147484500" r:id="rId3"/>
    <p:sldLayoutId id="2147484501" r:id="rId4"/>
    <p:sldLayoutId id="2147484502" r:id="rId5"/>
    <p:sldLayoutId id="2147484503" r:id="rId6"/>
    <p:sldLayoutId id="2147484504" r:id="rId7"/>
    <p:sldLayoutId id="2147484505" r:id="rId8"/>
    <p:sldLayoutId id="2147484506" r:id="rId9"/>
    <p:sldLayoutId id="2147484507" r:id="rId10"/>
    <p:sldLayoutId id="2147484508" r:id="rId11"/>
    <p:sldLayoutId id="2147484509" r:id="rId12"/>
    <p:sldLayoutId id="2147484510" r:id="rId13"/>
    <p:sldLayoutId id="2147484511" r:id="rId14"/>
    <p:sldLayoutId id="2147484512" r:id="rId15"/>
    <p:sldLayoutId id="2147484513" r:id="rId16"/>
    <p:sldLayoutId id="2147484514" r:id="rId17"/>
  </p:sldLayoutIdLst>
  <p:transition>
    <p:fade/>
  </p:transition>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1" y="1212851"/>
            <a:ext cx="11887198" cy="2308324"/>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a:stretch>
            <a:fillRect/>
          </a:stretch>
        </p:blipFill>
        <p:spPr>
          <a:xfrm rot="5400000">
            <a:off x="9371796" y="3072300"/>
            <a:ext cx="6995160" cy="849926"/>
          </a:xfrm>
          <a:prstGeom prst="rect">
            <a:avLst/>
          </a:prstGeom>
        </p:spPr>
      </p:pic>
    </p:spTree>
    <p:extLst>
      <p:ext uri="{BB962C8B-B14F-4D97-AF65-F5344CB8AC3E}">
        <p14:creationId xmlns:p14="http://schemas.microsoft.com/office/powerpoint/2010/main" val="877389961"/>
      </p:ext>
    </p:extLst>
  </p:cSld>
  <p:clrMap bg1="lt1" tx1="dk1" bg2="lt2" tx2="dk2" accent1="accent1" accent2="accent2" accent3="accent3" accent4="accent4" accent5="accent5" accent6="accent6" hlink="hlink" folHlink="folHlink"/>
  <p:sldLayoutIdLst>
    <p:sldLayoutId id="2147484556" r:id="rId1"/>
    <p:sldLayoutId id="2147484557" r:id="rId2"/>
    <p:sldLayoutId id="2147484558" r:id="rId3"/>
    <p:sldLayoutId id="2147484559" r:id="rId4"/>
    <p:sldLayoutId id="2147484560" r:id="rId5"/>
    <p:sldLayoutId id="2147484561" r:id="rId6"/>
    <p:sldLayoutId id="2147484562" r:id="rId7"/>
    <p:sldLayoutId id="2147484563" r:id="rId8"/>
    <p:sldLayoutId id="2147484564" r:id="rId9"/>
    <p:sldLayoutId id="2147484565" r:id="rId10"/>
    <p:sldLayoutId id="2147484566" r:id="rId11"/>
    <p:sldLayoutId id="2147484567" r:id="rId12"/>
    <p:sldLayoutId id="2147484568" r:id="rId13"/>
    <p:sldLayoutId id="2147484569" r:id="rId14"/>
    <p:sldLayoutId id="2147484570" r:id="rId15"/>
    <p:sldLayoutId id="2147484571" r:id="rId16"/>
    <p:sldLayoutId id="2147484572" r:id="rId17"/>
    <p:sldLayoutId id="2147484575" r:id="rId18"/>
  </p:sldLayoutIdLst>
  <p:transition>
    <p:fade/>
  </p:transition>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5"/>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1"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4"/>
          <a:stretch>
            <a:fillRect/>
          </a:stretch>
        </p:blipFill>
        <p:spPr>
          <a:xfrm rot="5400000">
            <a:off x="9371796" y="3072300"/>
            <a:ext cx="6995160" cy="849926"/>
          </a:xfrm>
          <a:prstGeom prst="rect">
            <a:avLst/>
          </a:prstGeom>
        </p:spPr>
      </p:pic>
    </p:spTree>
    <p:extLst>
      <p:ext uri="{BB962C8B-B14F-4D97-AF65-F5344CB8AC3E}">
        <p14:creationId xmlns:p14="http://schemas.microsoft.com/office/powerpoint/2010/main" val="576782643"/>
      </p:ext>
    </p:extLst>
  </p:cSld>
  <p:clrMap bg1="lt1" tx1="dk1" bg2="lt2" tx2="dk2" accent1="accent1" accent2="accent2" accent3="accent3" accent4="accent4" accent5="accent5" accent6="accent6" hlink="hlink" folHlink="folHlink"/>
  <p:sldLayoutIdLst>
    <p:sldLayoutId id="2147484589" r:id="rId1"/>
    <p:sldLayoutId id="2147484590" r:id="rId2"/>
  </p:sldLayoutIdLst>
  <p:transition>
    <p:fade/>
  </p:transition>
  <p:txStyles>
    <p:title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557"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99" kern="1200" spc="0" baseline="0">
          <a:gradFill>
            <a:gsLst>
              <a:gs pos="1250">
                <a:schemeClr val="tx1"/>
              </a:gs>
              <a:gs pos="100000">
                <a:schemeClr val="tx1"/>
              </a:gs>
            </a:gsLst>
            <a:lin ang="5400000" scaled="0"/>
          </a:gradFill>
          <a:latin typeface="+mj-lt"/>
          <a:ea typeface="+mn-ea"/>
          <a:cs typeface="+mn-cs"/>
        </a:defRPr>
      </a:lvl1pPr>
      <a:lvl2pPr marL="457112"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669"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224"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2781" marR="0" indent="-228557" algn="l" defTabSz="932563"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63" rtl="0" eaLnBrk="1" latinLnBrk="0" hangingPunct="1">
        <a:defRPr sz="1800" kern="1200">
          <a:solidFill>
            <a:schemeClr val="tx1"/>
          </a:solidFill>
          <a:latin typeface="+mn-lt"/>
          <a:ea typeface="+mn-ea"/>
          <a:cs typeface="+mn-cs"/>
        </a:defRPr>
      </a:lvl1pPr>
      <a:lvl2pPr marL="466281" algn="l" defTabSz="932563" rtl="0" eaLnBrk="1" latinLnBrk="0" hangingPunct="1">
        <a:defRPr sz="1800" kern="1200">
          <a:solidFill>
            <a:schemeClr val="tx1"/>
          </a:solidFill>
          <a:latin typeface="+mn-lt"/>
          <a:ea typeface="+mn-ea"/>
          <a:cs typeface="+mn-cs"/>
        </a:defRPr>
      </a:lvl2pPr>
      <a:lvl3pPr marL="932563" algn="l" defTabSz="932563" rtl="0" eaLnBrk="1" latinLnBrk="0" hangingPunct="1">
        <a:defRPr sz="1800" kern="1200">
          <a:solidFill>
            <a:schemeClr val="tx1"/>
          </a:solidFill>
          <a:latin typeface="+mn-lt"/>
          <a:ea typeface="+mn-ea"/>
          <a:cs typeface="+mn-cs"/>
        </a:defRPr>
      </a:lvl3pPr>
      <a:lvl4pPr marL="1398844" algn="l" defTabSz="932563" rtl="0" eaLnBrk="1" latinLnBrk="0" hangingPunct="1">
        <a:defRPr sz="1800" kern="1200">
          <a:solidFill>
            <a:schemeClr val="tx1"/>
          </a:solidFill>
          <a:latin typeface="+mn-lt"/>
          <a:ea typeface="+mn-ea"/>
          <a:cs typeface="+mn-cs"/>
        </a:defRPr>
      </a:lvl4pPr>
      <a:lvl5pPr marL="1865126" algn="l" defTabSz="932563" rtl="0" eaLnBrk="1" latinLnBrk="0" hangingPunct="1">
        <a:defRPr sz="1800" kern="1200">
          <a:solidFill>
            <a:schemeClr val="tx1"/>
          </a:solidFill>
          <a:latin typeface="+mn-lt"/>
          <a:ea typeface="+mn-ea"/>
          <a:cs typeface="+mn-cs"/>
        </a:defRPr>
      </a:lvl5pPr>
      <a:lvl6pPr marL="2331408" algn="l" defTabSz="932563" rtl="0" eaLnBrk="1" latinLnBrk="0" hangingPunct="1">
        <a:defRPr sz="1800" kern="1200">
          <a:solidFill>
            <a:schemeClr val="tx1"/>
          </a:solidFill>
          <a:latin typeface="+mn-lt"/>
          <a:ea typeface="+mn-ea"/>
          <a:cs typeface="+mn-cs"/>
        </a:defRPr>
      </a:lvl6pPr>
      <a:lvl7pPr marL="2797689" algn="l" defTabSz="932563" rtl="0" eaLnBrk="1" latinLnBrk="0" hangingPunct="1">
        <a:defRPr sz="1800" kern="1200">
          <a:solidFill>
            <a:schemeClr val="tx1"/>
          </a:solidFill>
          <a:latin typeface="+mn-lt"/>
          <a:ea typeface="+mn-ea"/>
          <a:cs typeface="+mn-cs"/>
        </a:defRPr>
      </a:lvl7pPr>
      <a:lvl8pPr marL="3263970" algn="l" defTabSz="932563" rtl="0" eaLnBrk="1" latinLnBrk="0" hangingPunct="1">
        <a:defRPr sz="1800" kern="1200">
          <a:solidFill>
            <a:schemeClr val="tx1"/>
          </a:solidFill>
          <a:latin typeface="+mn-lt"/>
          <a:ea typeface="+mn-ea"/>
          <a:cs typeface="+mn-cs"/>
        </a:defRPr>
      </a:lvl8pPr>
      <a:lvl9pPr marL="3730253" algn="l" defTabSz="9325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9.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tiff"/></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admin.microsoft.com/AdminPortal/Home#/Settings/ServicesAndAddIns" TargetMode="Externa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11.xml"/><Relationship Id="rId6" Type="http://schemas.openxmlformats.org/officeDocument/2006/relationships/image" Target="../media/image24.png"/><Relationship Id="rId5" Type="http://schemas.openxmlformats.org/officeDocument/2006/relationships/image" Target="../media/image23.png"/><Relationship Id="rId10" Type="http://schemas.openxmlformats.org/officeDocument/2006/relationships/image" Target="../media/image28.png"/><Relationship Id="rId4" Type="http://schemas.openxmlformats.org/officeDocument/2006/relationships/image" Target="../media/image22.png"/><Relationship Id="rId9" Type="http://schemas.openxmlformats.org/officeDocument/2006/relationships/image" Target="../media/image27.png"/></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3.xml"/><Relationship Id="rId1" Type="http://schemas.openxmlformats.org/officeDocument/2006/relationships/slideLayout" Target="../slideLayouts/slideLayout11.xml"/><Relationship Id="rId5" Type="http://schemas.openxmlformats.org/officeDocument/2006/relationships/image" Target="../media/image31.png"/><Relationship Id="rId4" Type="http://schemas.openxmlformats.org/officeDocument/2006/relationships/image" Target="../media/image30.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8" Type="http://schemas.openxmlformats.org/officeDocument/2006/relationships/hyperlink" Target="https://aka.ms/officedevuservoice" TargetMode="External"/><Relationship Id="rId3" Type="http://schemas.openxmlformats.org/officeDocument/2006/relationships/hyperlink" Target="https://docs.microsoft.com/en-us/outlook/" TargetMode="External"/><Relationship Id="rId7" Type="http://schemas.openxmlformats.org/officeDocument/2006/relationships/hyperlink" Target="https://na01.safelinks.protection.outlook.com/?url=https://messagecardplayground.azurewebsites.net/#&amp;data=04|01|Sreeram.Ramamoorthy@microsoft.com|4f2b3b42175d46446d9508d5e17155a2|72f988bf86f141af91ab2d7cd011db47|1|0|636662799988236568|Unknown|TWFpbGZsb3d8eyJWIjoiMC4wLjAwMDAiLCJQIjoiV2luMzIiLCJBTiI6Ik1haWwifQ%3D%3D|-1&amp;sdata=3wnqYP6C4KkY51/VD0pHpCsm3rHjfgSjkEPHU0ywZ8c%3D&amp;reserved=0" TargetMode="External"/><Relationship Id="rId2" Type="http://schemas.openxmlformats.org/officeDocument/2006/relationships/notesSlide" Target="../notesSlides/notesSlide19.xml"/><Relationship Id="rId1" Type="http://schemas.openxmlformats.org/officeDocument/2006/relationships/slideLayout" Target="../slideLayouts/slideLayout5.xml"/><Relationship Id="rId6" Type="http://schemas.openxmlformats.org/officeDocument/2006/relationships/hyperlink" Target="https://na01.safelinks.protection.outlook.com/?url=http://adaptivecards.io/&amp;data=04|01|Sreeram.Ramamoorthy@microsoft.com|4f2b3b42175d46446d9508d5e17155a2|72f988bf86f141af91ab2d7cd011db47|1|0|636662799988196544|Unknown|TWFpbGZsb3d8eyJWIjoiMC4wLjAwMDAiLCJQIjoiV2luMzIiLCJBTiI6Ik1haWwifQ%3D%3D|-1&amp;sdata=3p5H0eFc67BE/GFUFBkot6A%2BD8Y/15AUCWfjjOqzPGA%3D&amp;reserved=0" TargetMode="External"/><Relationship Id="rId5" Type="http://schemas.openxmlformats.org/officeDocument/2006/relationships/hyperlink" Target="https://docs.microsoft.com/en-us/outlook/actionable-messages/get-started" TargetMode="External"/><Relationship Id="rId4" Type="http://schemas.openxmlformats.org/officeDocument/2006/relationships/hyperlink" Target="https://docs.microsoft.com/en-us/outlook/add-ins/"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5.xml"/><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8.tiff"/></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8" Type="http://schemas.openxmlformats.org/officeDocument/2006/relationships/hyperlink" Target="https://docs.microsoft.com/en-us/outlook/add-ins/quick-start?tabs=visual-studio-code" TargetMode="External"/><Relationship Id="rId3" Type="http://schemas.openxmlformats.org/officeDocument/2006/relationships/hyperlink" Target="https://nodejs.org/" TargetMode="External"/><Relationship Id="rId7" Type="http://schemas.openxmlformats.org/officeDocument/2006/relationships/hyperlink" Target="mailto:webpack-cli@3.1.2" TargetMode="External"/><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hyperlink" Target="https://localhost:3000/" TargetMode="External"/><Relationship Id="rId5" Type="http://schemas.openxmlformats.org/officeDocument/2006/relationships/hyperlink" Target="https://github.com/OfficeDev/generator-office" TargetMode="External"/><Relationship Id="rId4" Type="http://schemas.openxmlformats.org/officeDocument/2006/relationships/hyperlink" Target="https://github.com/yeoman/yo"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38560" y="2138280"/>
            <a:ext cx="6399828" cy="1828786"/>
          </a:xfrm>
        </p:spPr>
        <p:txBody>
          <a:bodyPr/>
          <a:lstStyle/>
          <a:p>
            <a:r>
              <a:rPr lang="en-US"/>
              <a:t>Building modern conversations in Office365 with add-ins and actionable messages</a:t>
            </a:r>
          </a:p>
        </p:txBody>
      </p:sp>
      <p:sp>
        <p:nvSpPr>
          <p:cNvPr id="5" name="Text Placeholder 4"/>
          <p:cNvSpPr>
            <a:spLocks noGrp="1"/>
          </p:cNvSpPr>
          <p:nvPr>
            <p:ph type="body" sz="quarter" idx="12"/>
          </p:nvPr>
        </p:nvSpPr>
        <p:spPr>
          <a:xfrm>
            <a:off x="199292" y="4736038"/>
            <a:ext cx="6399828" cy="1827748"/>
          </a:xfrm>
        </p:spPr>
        <p:txBody>
          <a:bodyPr/>
          <a:lstStyle/>
          <a:p>
            <a:r>
              <a:rPr lang="en-IN" dirty="0"/>
              <a:t>Shanmugam Senthil</a:t>
            </a:r>
            <a:endParaRPr lang="en-US" dirty="0"/>
          </a:p>
          <a:p>
            <a:r>
              <a:rPr lang="en-US" dirty="0"/>
              <a:t>Principal Group Engineering Manager</a:t>
            </a:r>
          </a:p>
          <a:p>
            <a:endParaRPr lang="en-US" dirty="0"/>
          </a:p>
          <a:p>
            <a:r>
              <a:rPr lang="en-US" dirty="0"/>
              <a:t>Pankaj Pal</a:t>
            </a:r>
          </a:p>
          <a:p>
            <a:r>
              <a:rPr lang="en-US" dirty="0"/>
              <a:t>Senior Software Engineer</a:t>
            </a:r>
          </a:p>
        </p:txBody>
      </p:sp>
    </p:spTree>
    <p:extLst>
      <p:ext uri="{BB962C8B-B14F-4D97-AF65-F5344CB8AC3E}">
        <p14:creationId xmlns:p14="http://schemas.microsoft.com/office/powerpoint/2010/main" val="1664342259"/>
      </p:ext>
    </p:extLst>
  </p:cSld>
  <p:clrMapOvr>
    <a:masterClrMapping/>
  </p:clrMapOvr>
  <mc:AlternateContent xmlns:mc="http://schemas.openxmlformats.org/markup-compatibility/2006" xmlns:p14="http://schemas.microsoft.com/office/powerpoint/2010/main">
    <mc:Choice Requires="p14">
      <p:transition spd="med" p14:dur="700" advTm="10122">
        <p:fade/>
      </p:transition>
    </mc:Choice>
    <mc:Fallback xmlns="">
      <p:transition spd="med" advTm="10122">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3762FFD-727E-440B-8052-CAC96517A213}"/>
              </a:ext>
            </a:extLst>
          </p:cNvPr>
          <p:cNvSpPr txBox="1"/>
          <p:nvPr/>
        </p:nvSpPr>
        <p:spPr>
          <a:xfrm>
            <a:off x="695264" y="569631"/>
            <a:ext cx="5315118" cy="531812"/>
          </a:xfrm>
          <a:prstGeom prst="rect">
            <a:avLst/>
          </a:prstGeom>
          <a:noFill/>
        </p:spPr>
        <p:txBody>
          <a:bodyPr wrap="square" rtlCol="0">
            <a:spAutoFit/>
          </a:bodyPr>
          <a:lstStyle/>
          <a:p>
            <a:r>
              <a:rPr lang="en-US" sz="2856" b="1">
                <a:latin typeface="Segoe UI Historic" panose="020B0502040204020203" pitchFamily="34" charset="0"/>
                <a:ea typeface="Segoe UI Historic" panose="020B0502040204020203" pitchFamily="34" charset="0"/>
                <a:cs typeface="Segoe UI Historic" panose="020B0502040204020203" pitchFamily="34" charset="0"/>
              </a:rPr>
              <a:t>Now, also on Outlook Mobile</a:t>
            </a:r>
          </a:p>
        </p:txBody>
      </p:sp>
      <p:pic>
        <p:nvPicPr>
          <p:cNvPr id="4" name="Picture 3">
            <a:extLst>
              <a:ext uri="{FF2B5EF4-FFF2-40B4-BE49-F238E27FC236}">
                <a16:creationId xmlns:a16="http://schemas.microsoft.com/office/drawing/2014/main" id="{95A0A73C-AB73-4F15-857F-DAD27479BC71}"/>
              </a:ext>
            </a:extLst>
          </p:cNvPr>
          <p:cNvPicPr>
            <a:picLocks noChangeAspect="1"/>
          </p:cNvPicPr>
          <p:nvPr/>
        </p:nvPicPr>
        <p:blipFill>
          <a:blip r:embed="rId2"/>
          <a:stretch>
            <a:fillRect/>
          </a:stretch>
        </p:blipFill>
        <p:spPr>
          <a:xfrm>
            <a:off x="470135" y="1212351"/>
            <a:ext cx="3201684" cy="5691884"/>
          </a:xfrm>
          <a:prstGeom prst="rect">
            <a:avLst/>
          </a:prstGeom>
        </p:spPr>
      </p:pic>
      <p:pic>
        <p:nvPicPr>
          <p:cNvPr id="6" name="Picture 5">
            <a:extLst>
              <a:ext uri="{FF2B5EF4-FFF2-40B4-BE49-F238E27FC236}">
                <a16:creationId xmlns:a16="http://schemas.microsoft.com/office/drawing/2014/main" id="{FD679537-B642-4F5A-B40A-729444270086}"/>
              </a:ext>
            </a:extLst>
          </p:cNvPr>
          <p:cNvPicPr>
            <a:picLocks noChangeAspect="1"/>
          </p:cNvPicPr>
          <p:nvPr/>
        </p:nvPicPr>
        <p:blipFill>
          <a:blip r:embed="rId3"/>
          <a:stretch>
            <a:fillRect/>
          </a:stretch>
        </p:blipFill>
        <p:spPr>
          <a:xfrm>
            <a:off x="4738311" y="1212351"/>
            <a:ext cx="3201684" cy="5691884"/>
          </a:xfrm>
          <a:prstGeom prst="rect">
            <a:avLst/>
          </a:prstGeom>
        </p:spPr>
      </p:pic>
      <p:pic>
        <p:nvPicPr>
          <p:cNvPr id="8" name="Picture 7">
            <a:extLst>
              <a:ext uri="{FF2B5EF4-FFF2-40B4-BE49-F238E27FC236}">
                <a16:creationId xmlns:a16="http://schemas.microsoft.com/office/drawing/2014/main" id="{15A80142-F617-4421-8D5F-18FBA98F8272}"/>
              </a:ext>
            </a:extLst>
          </p:cNvPr>
          <p:cNvPicPr>
            <a:picLocks noChangeAspect="1"/>
          </p:cNvPicPr>
          <p:nvPr/>
        </p:nvPicPr>
        <p:blipFill>
          <a:blip r:embed="rId4"/>
          <a:stretch>
            <a:fillRect/>
          </a:stretch>
        </p:blipFill>
        <p:spPr>
          <a:xfrm>
            <a:off x="8913122" y="1212351"/>
            <a:ext cx="3201684" cy="5691884"/>
          </a:xfrm>
          <a:prstGeom prst="rect">
            <a:avLst/>
          </a:prstGeom>
        </p:spPr>
      </p:pic>
    </p:spTree>
    <p:extLst>
      <p:ext uri="{BB962C8B-B14F-4D97-AF65-F5344CB8AC3E}">
        <p14:creationId xmlns:p14="http://schemas.microsoft.com/office/powerpoint/2010/main" val="3331840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68615" y="410862"/>
            <a:ext cx="2699245" cy="767484"/>
          </a:xfrm>
        </p:spPr>
        <p:txBody>
          <a:bodyPr>
            <a:normAutofit/>
          </a:bodyPr>
          <a:lstStyle/>
          <a:p>
            <a:r>
              <a:rPr lang="en-US" sz="2856" b="1">
                <a:latin typeface="Segoe UI Historic" panose="020B0502040204020203" pitchFamily="34" charset="0"/>
                <a:ea typeface="Segoe UI Historic" panose="020B0502040204020203" pitchFamily="34" charset="0"/>
                <a:cs typeface="Segoe UI Historic" panose="020B0502040204020203" pitchFamily="34" charset="0"/>
              </a:rPr>
              <a:t>WHAT’S NEW?</a:t>
            </a:r>
          </a:p>
        </p:txBody>
      </p:sp>
      <p:grpSp>
        <p:nvGrpSpPr>
          <p:cNvPr id="16" name="Group 15"/>
          <p:cNvGrpSpPr/>
          <p:nvPr/>
        </p:nvGrpSpPr>
        <p:grpSpPr>
          <a:xfrm>
            <a:off x="491369" y="1308235"/>
            <a:ext cx="5478619" cy="5440186"/>
            <a:chOff x="457200" y="1631664"/>
            <a:chExt cx="5486400" cy="5268516"/>
          </a:xfrm>
          <a:solidFill>
            <a:schemeClr val="bg1">
              <a:lumMod val="50000"/>
            </a:schemeClr>
          </a:solidFill>
        </p:grpSpPr>
        <p:sp>
          <p:nvSpPr>
            <p:cNvPr id="18" name="Rectangle 11"/>
            <p:cNvSpPr/>
            <p:nvPr/>
          </p:nvSpPr>
          <p:spPr bwMode="auto">
            <a:xfrm>
              <a:off x="457200" y="1631664"/>
              <a:ext cx="5486400" cy="5242332"/>
            </a:xfrm>
            <a:prstGeom prst="rect">
              <a:avLst/>
            </a:prstGeom>
            <a:noFill/>
            <a:ln>
              <a:solidFill>
                <a:schemeClr val="bg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311" tIns="91311" rIns="34246" bIns="34246" rtlCol="0" anchor="b" anchorCtr="0"/>
            <a:lstStyle/>
            <a:p>
              <a:pPr algn="ctr" defTabSz="931022"/>
              <a:endParaRPr lang="en-US" sz="799" kern="0">
                <a:gradFill>
                  <a:gsLst>
                    <a:gs pos="0">
                      <a:srgbClr val="FFFFFF"/>
                    </a:gs>
                    <a:gs pos="100000">
                      <a:srgbClr val="FFFFFF"/>
                    </a:gs>
                  </a:gsLst>
                  <a:lin ang="5400000" scaled="0"/>
                </a:gradFill>
                <a:latin typeface="Segoe UI Historic" panose="020B0502040204020203" pitchFamily="34" charset="0"/>
                <a:ea typeface="Segoe UI Historic" panose="020B0502040204020203" pitchFamily="34" charset="0"/>
                <a:cs typeface="Segoe UI Historic" panose="020B0502040204020203" pitchFamily="34" charset="0"/>
              </a:endParaRPr>
            </a:p>
          </p:txBody>
        </p:sp>
        <p:sp>
          <p:nvSpPr>
            <p:cNvPr id="19" name="Rectangle 12"/>
            <p:cNvSpPr/>
            <p:nvPr/>
          </p:nvSpPr>
          <p:spPr bwMode="auto">
            <a:xfrm>
              <a:off x="457200" y="1631664"/>
              <a:ext cx="133312" cy="526851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311" tIns="91311" rIns="34246" bIns="34246" rtlCol="0" anchor="b" anchorCtr="0"/>
            <a:lstStyle/>
            <a:p>
              <a:pPr algn="ctr" defTabSz="931022"/>
              <a:endParaRPr lang="en-US" sz="799" kern="0">
                <a:gradFill>
                  <a:gsLst>
                    <a:gs pos="0">
                      <a:srgbClr val="FFFFFF"/>
                    </a:gs>
                    <a:gs pos="100000">
                      <a:srgbClr val="FFFFFF"/>
                    </a:gs>
                  </a:gsLst>
                  <a:lin ang="5400000" scaled="0"/>
                </a:gradFill>
                <a:latin typeface="Segoe UI Historic" panose="020B0502040204020203" pitchFamily="34" charset="0"/>
                <a:ea typeface="Segoe UI Historic" panose="020B0502040204020203" pitchFamily="34" charset="0"/>
                <a:cs typeface="Segoe UI Historic" panose="020B0502040204020203" pitchFamily="34" charset="0"/>
              </a:endParaRPr>
            </a:p>
          </p:txBody>
        </p:sp>
      </p:grpSp>
      <p:sp>
        <p:nvSpPr>
          <p:cNvPr id="20" name="Content Placeholder 2"/>
          <p:cNvSpPr txBox="1">
            <a:spLocks/>
          </p:cNvSpPr>
          <p:nvPr/>
        </p:nvSpPr>
        <p:spPr>
          <a:xfrm>
            <a:off x="6562322" y="1317626"/>
            <a:ext cx="5362671" cy="572046"/>
          </a:xfrm>
          <a:prstGeom prst="rect">
            <a:avLst/>
          </a:prstGeom>
          <a:solidFill>
            <a:schemeClr val="bg2"/>
          </a:solidFill>
          <a:ln>
            <a:solidFill>
              <a:schemeClr val="bg2"/>
            </a:solidFill>
          </a:ln>
        </p:spPr>
        <p:txBody>
          <a:bodyPr vert="horz" wrap="square" lIns="146097" tIns="146097" rIns="146097" bIns="146097" rtlCol="0">
            <a:spAutoFit/>
          </a:bodyPr>
          <a:lstStyle>
            <a:lvl1pPr marL="342496" marR="0" indent="-342496" algn="l" defTabSz="931641"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96" kern="1200" spc="0" baseline="0">
                <a:gradFill>
                  <a:gsLst>
                    <a:gs pos="1250">
                      <a:schemeClr val="tx1"/>
                    </a:gs>
                    <a:gs pos="100000">
                      <a:schemeClr val="tx1"/>
                    </a:gs>
                  </a:gsLst>
                  <a:lin ang="5400000" scaled="0"/>
                </a:gradFill>
                <a:latin typeface="+mj-lt"/>
                <a:ea typeface="+mn-ea"/>
                <a:cs typeface="+mn-cs"/>
              </a:defRPr>
            </a:lvl1pPr>
            <a:lvl2pPr marL="583511" marR="0" indent="-241016" algn="l" defTabSz="931641"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97" kern="1200" spc="0" baseline="0">
                <a:gradFill>
                  <a:gsLst>
                    <a:gs pos="1250">
                      <a:schemeClr val="tx1"/>
                    </a:gs>
                    <a:gs pos="100000">
                      <a:schemeClr val="tx1"/>
                    </a:gs>
                  </a:gsLst>
                  <a:lin ang="5400000" scaled="0"/>
                </a:gradFill>
                <a:latin typeface="+mn-lt"/>
                <a:ea typeface="+mn-ea"/>
                <a:cs typeface="+mn-cs"/>
              </a:defRPr>
            </a:lvl2pPr>
            <a:lvl3pPr marL="799156" marR="0" indent="-228331" algn="l" defTabSz="931641"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98" kern="1200" spc="0" baseline="0">
                <a:gradFill>
                  <a:gsLst>
                    <a:gs pos="1250">
                      <a:schemeClr val="tx1"/>
                    </a:gs>
                    <a:gs pos="100000">
                      <a:schemeClr val="tx1"/>
                    </a:gs>
                  </a:gsLst>
                  <a:lin ang="5400000" scaled="0"/>
                </a:gradFill>
                <a:latin typeface="+mn-lt"/>
                <a:ea typeface="+mn-ea"/>
                <a:cs typeface="+mn-cs"/>
              </a:defRPr>
            </a:lvl3pPr>
            <a:lvl4pPr marL="1027487" marR="0" indent="-228331" algn="l" defTabSz="931641"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98" kern="1200" spc="0" baseline="0">
                <a:gradFill>
                  <a:gsLst>
                    <a:gs pos="1250">
                      <a:schemeClr val="tx1"/>
                    </a:gs>
                    <a:gs pos="100000">
                      <a:schemeClr val="tx1"/>
                    </a:gs>
                  </a:gsLst>
                  <a:lin ang="5400000" scaled="0"/>
                </a:gradFill>
                <a:latin typeface="+mn-lt"/>
                <a:ea typeface="+mn-ea"/>
                <a:cs typeface="+mn-cs"/>
              </a:defRPr>
            </a:lvl4pPr>
            <a:lvl5pPr marL="1255816" marR="0" indent="-228331" algn="l" defTabSz="931641"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98" kern="1200" spc="0" baseline="0">
                <a:gradFill>
                  <a:gsLst>
                    <a:gs pos="1250">
                      <a:schemeClr val="tx1"/>
                    </a:gs>
                    <a:gs pos="100000">
                      <a:schemeClr val="tx1"/>
                    </a:gs>
                  </a:gsLst>
                  <a:lin ang="5400000" scaled="0"/>
                </a:gradFill>
                <a:latin typeface="+mn-lt"/>
                <a:ea typeface="+mn-ea"/>
                <a:cs typeface="+mn-cs"/>
              </a:defRPr>
            </a:lvl5pPr>
            <a:lvl6pPr marL="2562013" indent="-232911" algn="l" defTabSz="931641" rtl="0" eaLnBrk="1" latinLnBrk="0" hangingPunct="1">
              <a:spcBef>
                <a:spcPct val="20000"/>
              </a:spcBef>
              <a:buFont typeface="Arial" pitchFamily="34" charset="0"/>
              <a:buChar char="•"/>
              <a:defRPr sz="1998" kern="1200">
                <a:solidFill>
                  <a:schemeClr val="tx1"/>
                </a:solidFill>
                <a:latin typeface="+mn-lt"/>
                <a:ea typeface="+mn-ea"/>
                <a:cs typeface="+mn-cs"/>
              </a:defRPr>
            </a:lvl6pPr>
            <a:lvl7pPr marL="3027836" indent="-232911" algn="l" defTabSz="931641" rtl="0" eaLnBrk="1" latinLnBrk="0" hangingPunct="1">
              <a:spcBef>
                <a:spcPct val="20000"/>
              </a:spcBef>
              <a:buFont typeface="Arial" pitchFamily="34" charset="0"/>
              <a:buChar char="•"/>
              <a:defRPr sz="1998" kern="1200">
                <a:solidFill>
                  <a:schemeClr val="tx1"/>
                </a:solidFill>
                <a:latin typeface="+mn-lt"/>
                <a:ea typeface="+mn-ea"/>
                <a:cs typeface="+mn-cs"/>
              </a:defRPr>
            </a:lvl7pPr>
            <a:lvl8pPr marL="3493656" indent="-232911" algn="l" defTabSz="931641" rtl="0" eaLnBrk="1" latinLnBrk="0" hangingPunct="1">
              <a:spcBef>
                <a:spcPct val="20000"/>
              </a:spcBef>
              <a:buFont typeface="Arial" pitchFamily="34" charset="0"/>
              <a:buChar char="•"/>
              <a:defRPr sz="1998" kern="1200">
                <a:solidFill>
                  <a:schemeClr val="tx1"/>
                </a:solidFill>
                <a:latin typeface="+mn-lt"/>
                <a:ea typeface="+mn-ea"/>
                <a:cs typeface="+mn-cs"/>
              </a:defRPr>
            </a:lvl8pPr>
            <a:lvl9pPr marL="3959478" indent="-232911" algn="l" defTabSz="931641" rtl="0" eaLnBrk="1" latinLnBrk="0" hangingPunct="1">
              <a:spcBef>
                <a:spcPct val="20000"/>
              </a:spcBef>
              <a:buFont typeface="Arial" pitchFamily="34" charset="0"/>
              <a:buChar char="•"/>
              <a:defRPr sz="1998" kern="1200">
                <a:solidFill>
                  <a:schemeClr val="tx1"/>
                </a:solidFill>
                <a:latin typeface="+mn-lt"/>
                <a:ea typeface="+mn-ea"/>
                <a:cs typeface="+mn-cs"/>
              </a:defRPr>
            </a:lvl9pPr>
          </a:lstStyle>
          <a:p>
            <a:pPr marL="0" indent="0" defTabSz="931283">
              <a:spcBef>
                <a:spcPts val="0"/>
              </a:spcBef>
              <a:spcAft>
                <a:spcPts val="599"/>
              </a:spcAft>
              <a:buClr>
                <a:srgbClr val="505050"/>
              </a:buClr>
              <a:buNone/>
            </a:pPr>
            <a:endParaRPr lang="en-US" sz="2000" b="1">
              <a:solidFill>
                <a:schemeClr val="tx1"/>
              </a:solidFill>
              <a:latin typeface="Segoe UI Historic" panose="020B0502040204020203" pitchFamily="34" charset="0"/>
              <a:ea typeface="Segoe UI Historic" panose="020B0502040204020203" pitchFamily="34" charset="0"/>
              <a:cs typeface="Segoe UI Historic" panose="020B0502040204020203" pitchFamily="34" charset="0"/>
            </a:endParaRPr>
          </a:p>
        </p:txBody>
      </p:sp>
      <p:sp>
        <p:nvSpPr>
          <p:cNvPr id="4" name="Text Placeholder 3"/>
          <p:cNvSpPr>
            <a:spLocks noGrp="1"/>
          </p:cNvSpPr>
          <p:nvPr>
            <p:ph type="body" sz="quarter" idx="4294967295"/>
          </p:nvPr>
        </p:nvSpPr>
        <p:spPr>
          <a:xfrm>
            <a:off x="766849" y="1841472"/>
            <a:ext cx="10998613" cy="4203746"/>
          </a:xfrm>
        </p:spPr>
        <p:txBody>
          <a:bodyPr vert="horz" wrap="square" lIns="146097" tIns="146097" rIns="146097" bIns="146097" rtlCol="0" anchor="t">
            <a:spAutoFit/>
          </a:bodyPr>
          <a:lstStyle/>
          <a:p>
            <a:pPr marL="0" indent="0">
              <a:spcBef>
                <a:spcPts val="0"/>
              </a:spcBef>
              <a:spcAft>
                <a:spcPts val="599"/>
              </a:spcAft>
              <a:buNone/>
            </a:pPr>
            <a:r>
              <a:rPr lang="en-US" sz="1999" b="1">
                <a:latin typeface="Segoe UI Historic" panose="020B0502040204020203" pitchFamily="34" charset="0"/>
                <a:ea typeface="Segoe UI Historic" panose="020B0502040204020203" pitchFamily="34" charset="0"/>
                <a:cs typeface="Segoe UI Historic" panose="020B0502040204020203" pitchFamily="34" charset="0"/>
              </a:rPr>
              <a:t>Centralized Deployment</a:t>
            </a:r>
          </a:p>
          <a:p>
            <a:pPr marL="0" indent="0">
              <a:spcBef>
                <a:spcPts val="0"/>
              </a:spcBef>
              <a:spcAft>
                <a:spcPts val="599"/>
              </a:spcAft>
              <a:buNone/>
            </a:pPr>
            <a:r>
              <a:rPr lang="en-US" sz="1836">
                <a:latin typeface="Segoe UI Historic" panose="020B0502040204020203" pitchFamily="34" charset="0"/>
                <a:ea typeface="Segoe UI Historic" panose="020B0502040204020203" pitchFamily="34" charset="0"/>
                <a:cs typeface="Segoe UI Historic" panose="020B0502040204020203" pitchFamily="34" charset="0"/>
              </a:rPr>
              <a:t>Centralized deployment of </a:t>
            </a:r>
          </a:p>
          <a:p>
            <a:pPr marL="0" indent="0">
              <a:spcBef>
                <a:spcPts val="0"/>
              </a:spcBef>
              <a:spcAft>
                <a:spcPts val="599"/>
              </a:spcAft>
              <a:buNone/>
            </a:pPr>
            <a:r>
              <a:rPr lang="en-US" sz="1836">
                <a:latin typeface="Segoe UI Historic" panose="020B0502040204020203" pitchFamily="34" charset="0"/>
                <a:ea typeface="Segoe UI Historic" panose="020B0502040204020203" pitchFamily="34" charset="0"/>
                <a:cs typeface="Segoe UI Historic" panose="020B0502040204020203" pitchFamily="34" charset="0"/>
              </a:rPr>
              <a:t>Add-ins Average of 1M </a:t>
            </a:r>
          </a:p>
          <a:p>
            <a:pPr marL="0" indent="0">
              <a:spcBef>
                <a:spcPts val="0"/>
              </a:spcBef>
              <a:spcAft>
                <a:spcPts val="599"/>
              </a:spcAft>
              <a:buNone/>
            </a:pPr>
            <a:r>
              <a:rPr lang="en-US" sz="1836">
                <a:latin typeface="Segoe UI Historic" panose="020B0502040204020203" pitchFamily="34" charset="0"/>
                <a:ea typeface="Segoe UI Historic" panose="020B0502040204020203" pitchFamily="34" charset="0"/>
                <a:cs typeface="Segoe UI Historic" panose="020B0502040204020203" pitchFamily="34" charset="0"/>
              </a:rPr>
              <a:t>Add-ins deployed per</a:t>
            </a:r>
          </a:p>
          <a:p>
            <a:pPr marL="0" indent="0">
              <a:spcBef>
                <a:spcPts val="0"/>
              </a:spcBef>
              <a:spcAft>
                <a:spcPts val="599"/>
              </a:spcAft>
              <a:buNone/>
            </a:pPr>
            <a:r>
              <a:rPr lang="en-US" sz="1836">
                <a:latin typeface="Segoe UI Historic" panose="020B0502040204020203" pitchFamily="34" charset="0"/>
                <a:ea typeface="Segoe UI Historic" panose="020B0502040204020203" pitchFamily="34" charset="0"/>
                <a:cs typeface="Segoe UI Historic" panose="020B0502040204020203" pitchFamily="34" charset="0"/>
              </a:rPr>
              <a:t>month</a:t>
            </a:r>
          </a:p>
          <a:p>
            <a:pPr marL="0" indent="0">
              <a:spcBef>
                <a:spcPts val="0"/>
              </a:spcBef>
              <a:spcAft>
                <a:spcPts val="599"/>
              </a:spcAft>
              <a:buNone/>
            </a:pPr>
            <a:endParaRPr lang="en-US" sz="1632" b="1">
              <a:latin typeface="Segoe UI Historic" panose="020B0502040204020203" pitchFamily="34" charset="0"/>
              <a:ea typeface="Segoe UI Historic" panose="020B0502040204020203" pitchFamily="34" charset="0"/>
              <a:cs typeface="Segoe UI Historic" panose="020B0502040204020203" pitchFamily="34" charset="0"/>
            </a:endParaRPr>
          </a:p>
          <a:p>
            <a:pPr marL="0" indent="0">
              <a:spcBef>
                <a:spcPts val="0"/>
              </a:spcBef>
              <a:spcAft>
                <a:spcPts val="599"/>
              </a:spcAft>
              <a:buNone/>
            </a:pPr>
            <a:endParaRPr lang="en-US" sz="1999" b="1">
              <a:latin typeface="Segoe UI Historic" panose="020B0502040204020203" pitchFamily="34" charset="0"/>
              <a:ea typeface="Segoe UI Historic" panose="020B0502040204020203" pitchFamily="34" charset="0"/>
              <a:cs typeface="Segoe UI Historic" panose="020B0502040204020203" pitchFamily="34" charset="0"/>
            </a:endParaRPr>
          </a:p>
          <a:p>
            <a:pPr marL="0" indent="0">
              <a:spcBef>
                <a:spcPts val="0"/>
              </a:spcBef>
              <a:spcAft>
                <a:spcPts val="599"/>
              </a:spcAft>
              <a:buNone/>
            </a:pPr>
            <a:r>
              <a:rPr lang="en-US" sz="1999" b="1">
                <a:latin typeface="Segoe UI Historic" panose="020B0502040204020203" pitchFamily="34" charset="0"/>
                <a:ea typeface="Segoe UI Historic" panose="020B0502040204020203" pitchFamily="34" charset="0"/>
                <a:cs typeface="Segoe UI Historic" panose="020B0502040204020203" pitchFamily="34" charset="0"/>
              </a:rPr>
              <a:t>Deep Linking</a:t>
            </a:r>
          </a:p>
          <a:p>
            <a:pPr marL="0" indent="0">
              <a:spcBef>
                <a:spcPts val="0"/>
              </a:spcBef>
              <a:spcAft>
                <a:spcPts val="599"/>
              </a:spcAft>
              <a:buNone/>
            </a:pPr>
            <a:r>
              <a:rPr lang="en-US" sz="1836">
                <a:latin typeface="Segoe UI Historic" panose="020B0502040204020203" pitchFamily="34" charset="0"/>
                <a:ea typeface="Segoe UI Historic" panose="020B0502040204020203" pitchFamily="34" charset="0"/>
                <a:cs typeface="Segoe UI Historic" panose="020B0502040204020203" pitchFamily="34" charset="0"/>
              </a:rPr>
              <a:t>Launch in-client store,</a:t>
            </a:r>
          </a:p>
          <a:p>
            <a:pPr marL="0" indent="0">
              <a:spcBef>
                <a:spcPts val="0"/>
              </a:spcBef>
              <a:spcAft>
                <a:spcPts val="599"/>
              </a:spcAft>
              <a:buNone/>
            </a:pPr>
            <a:r>
              <a:rPr lang="en-US" sz="1836">
                <a:latin typeface="Segoe UI Historic" panose="020B0502040204020203" pitchFamily="34" charset="0"/>
                <a:ea typeface="Segoe UI Historic" panose="020B0502040204020203" pitchFamily="34" charset="0"/>
                <a:cs typeface="Segoe UI Historic" panose="020B0502040204020203" pitchFamily="34" charset="0"/>
              </a:rPr>
              <a:t>add-in details page from </a:t>
            </a:r>
          </a:p>
          <a:p>
            <a:pPr marL="0" indent="0">
              <a:spcBef>
                <a:spcPts val="0"/>
              </a:spcBef>
              <a:spcAft>
                <a:spcPts val="599"/>
              </a:spcAft>
              <a:buNone/>
            </a:pPr>
            <a:r>
              <a:rPr lang="en-US" sz="1836">
                <a:latin typeface="Segoe UI Historic" panose="020B0502040204020203" pitchFamily="34" charset="0"/>
                <a:ea typeface="Segoe UI Historic" panose="020B0502040204020203" pitchFamily="34" charset="0"/>
                <a:cs typeface="Segoe UI Historic" panose="020B0502040204020203" pitchFamily="34" charset="0"/>
              </a:rPr>
              <a:t>emails</a:t>
            </a:r>
            <a:endParaRPr lang="en-US" sz="1632">
              <a:latin typeface="Segoe UI Historic" panose="020B0502040204020203" pitchFamily="34" charset="0"/>
              <a:ea typeface="Segoe UI Historic" panose="020B0502040204020203" pitchFamily="34" charset="0"/>
              <a:cs typeface="Segoe UI Historic" panose="020B0502040204020203" pitchFamily="34" charset="0"/>
            </a:endParaRPr>
          </a:p>
          <a:p>
            <a:pPr marL="0" indent="0">
              <a:spcBef>
                <a:spcPts val="0"/>
              </a:spcBef>
              <a:spcAft>
                <a:spcPts val="599"/>
              </a:spcAft>
              <a:buNone/>
            </a:pPr>
            <a:endParaRPr lang="en-US" sz="1632">
              <a:latin typeface="Segoe UI Historic" panose="020B0502040204020203" pitchFamily="34" charset="0"/>
              <a:ea typeface="Segoe UI Historic" panose="020B0502040204020203" pitchFamily="34" charset="0"/>
              <a:cs typeface="Segoe UI Historic" panose="020B0502040204020203" pitchFamily="34" charset="0"/>
            </a:endParaRPr>
          </a:p>
        </p:txBody>
      </p:sp>
      <p:pic>
        <p:nvPicPr>
          <p:cNvPr id="7" name="Picture 6">
            <a:extLst>
              <a:ext uri="{FF2B5EF4-FFF2-40B4-BE49-F238E27FC236}">
                <a16:creationId xmlns:a16="http://schemas.microsoft.com/office/drawing/2014/main" id="{90001941-C487-4E43-AAD7-6EBD9E80C164}"/>
              </a:ext>
            </a:extLst>
          </p:cNvPr>
          <p:cNvPicPr>
            <a:picLocks noChangeAspect="1"/>
          </p:cNvPicPr>
          <p:nvPr/>
        </p:nvPicPr>
        <p:blipFill>
          <a:blip r:embed="rId3"/>
          <a:stretch>
            <a:fillRect/>
          </a:stretch>
        </p:blipFill>
        <p:spPr>
          <a:xfrm>
            <a:off x="3763454" y="4768778"/>
            <a:ext cx="2280059" cy="1580425"/>
          </a:xfrm>
          <a:prstGeom prst="rect">
            <a:avLst/>
          </a:prstGeom>
        </p:spPr>
      </p:pic>
      <p:sp>
        <p:nvSpPr>
          <p:cNvPr id="26" name="TextBox 25">
            <a:extLst>
              <a:ext uri="{FF2B5EF4-FFF2-40B4-BE49-F238E27FC236}">
                <a16:creationId xmlns:a16="http://schemas.microsoft.com/office/drawing/2014/main" id="{A556B55F-8CBB-D04A-BEA0-B0D594CAF4F7}"/>
              </a:ext>
            </a:extLst>
          </p:cNvPr>
          <p:cNvSpPr txBox="1"/>
          <p:nvPr/>
        </p:nvSpPr>
        <p:spPr>
          <a:xfrm>
            <a:off x="728325" y="1238912"/>
            <a:ext cx="3390244" cy="478376"/>
          </a:xfrm>
          <a:prstGeom prst="rect">
            <a:avLst/>
          </a:prstGeom>
          <a:noFill/>
        </p:spPr>
        <p:txBody>
          <a:bodyPr wrap="square" rtlCol="0">
            <a:spAutoFit/>
          </a:bodyPr>
          <a:lstStyle/>
          <a:p>
            <a:r>
              <a:rPr lang="en-US" sz="2448" b="1" u="sng">
                <a:solidFill>
                  <a:schemeClr val="accent2">
                    <a:lumMod val="50000"/>
                  </a:schemeClr>
                </a:solidFill>
                <a:latin typeface="Segoe UI Historic" panose="020B0502040204020203" pitchFamily="34" charset="0"/>
                <a:ea typeface="Segoe UI Historic" panose="020B0502040204020203" pitchFamily="34" charset="0"/>
                <a:cs typeface="Segoe UI Historic" panose="020B0502040204020203" pitchFamily="34" charset="0"/>
              </a:rPr>
              <a:t>New Releases</a:t>
            </a:r>
          </a:p>
        </p:txBody>
      </p:sp>
      <p:pic>
        <p:nvPicPr>
          <p:cNvPr id="3" name="Picture 2">
            <a:extLst>
              <a:ext uri="{FF2B5EF4-FFF2-40B4-BE49-F238E27FC236}">
                <a16:creationId xmlns:a16="http://schemas.microsoft.com/office/drawing/2014/main" id="{3393E6FA-5F3E-8A44-90DE-41602DE83C98}"/>
              </a:ext>
            </a:extLst>
          </p:cNvPr>
          <p:cNvPicPr>
            <a:picLocks noChangeAspect="1"/>
          </p:cNvPicPr>
          <p:nvPr/>
        </p:nvPicPr>
        <p:blipFill>
          <a:blip r:embed="rId4"/>
          <a:stretch>
            <a:fillRect/>
          </a:stretch>
        </p:blipFill>
        <p:spPr>
          <a:xfrm>
            <a:off x="3956472" y="1971986"/>
            <a:ext cx="1905000" cy="1905000"/>
          </a:xfrm>
          <a:prstGeom prst="rect">
            <a:avLst/>
          </a:prstGeom>
        </p:spPr>
      </p:pic>
      <p:sp>
        <p:nvSpPr>
          <p:cNvPr id="5" name="TextBox 4">
            <a:extLst>
              <a:ext uri="{FF2B5EF4-FFF2-40B4-BE49-F238E27FC236}">
                <a16:creationId xmlns:a16="http://schemas.microsoft.com/office/drawing/2014/main" id="{EB74C4C4-AD4F-4CDB-B270-F297780B450B}"/>
              </a:ext>
            </a:extLst>
          </p:cNvPr>
          <p:cNvSpPr txBox="1"/>
          <p:nvPr/>
        </p:nvSpPr>
        <p:spPr>
          <a:xfrm>
            <a:off x="6707610" y="1741155"/>
            <a:ext cx="3636335" cy="1689693"/>
          </a:xfrm>
          <a:prstGeom prst="rect">
            <a:avLst/>
          </a:prstGeom>
          <a:noFill/>
        </p:spPr>
        <p:txBody>
          <a:bodyPr wrap="square" lIns="182880" tIns="146304" rIns="182880" bIns="146304" rtlCol="0">
            <a:spAutoFit/>
          </a:bodyPr>
          <a:lstStyle/>
          <a:p>
            <a:pPr>
              <a:lnSpc>
                <a:spcPct val="90000"/>
              </a:lnSpc>
              <a:spcAft>
                <a:spcPts val="600"/>
              </a:spcAft>
            </a:pPr>
            <a:r>
              <a:rPr lang="en-US" sz="2000" b="1">
                <a:latin typeface="Segoe UI Historic" panose="020B0502040204020203" pitchFamily="34" charset="0"/>
                <a:ea typeface="Segoe UI Historic" panose="020B0502040204020203" pitchFamily="34" charset="0"/>
                <a:cs typeface="Segoe UI Historic" panose="020B0502040204020203" pitchFamily="34" charset="0"/>
              </a:rPr>
              <a:t>Persistent Task Pane</a:t>
            </a:r>
          </a:p>
          <a:p>
            <a:pPr>
              <a:lnSpc>
                <a:spcPct val="90000"/>
              </a:lnSpc>
              <a:spcAft>
                <a:spcPts val="600"/>
              </a:spcAft>
            </a:pPr>
            <a:endParaRPr lang="en-US" sz="2000" b="1">
              <a:latin typeface="Segoe UI Historic" panose="020B0502040204020203" pitchFamily="34" charset="0"/>
              <a:ea typeface="Segoe UI Historic" panose="020B0502040204020203" pitchFamily="34" charset="0"/>
              <a:cs typeface="Segoe UI Historic" panose="020B0502040204020203" pitchFamily="34" charset="0"/>
            </a:endParaRPr>
          </a:p>
          <a:p>
            <a:pPr>
              <a:lnSpc>
                <a:spcPct val="90000"/>
              </a:lnSpc>
              <a:spcAft>
                <a:spcPts val="600"/>
              </a:spcAft>
            </a:pPr>
            <a:endParaRPr lang="en-US" sz="2000" b="1">
              <a:latin typeface="Segoe UI Historic" panose="020B0502040204020203" pitchFamily="34" charset="0"/>
              <a:ea typeface="Segoe UI Historic" panose="020B0502040204020203" pitchFamily="34" charset="0"/>
              <a:cs typeface="Segoe UI Historic" panose="020B0502040204020203" pitchFamily="34" charset="0"/>
            </a:endParaRPr>
          </a:p>
          <a:p>
            <a:pPr>
              <a:lnSpc>
                <a:spcPct val="90000"/>
              </a:lnSpc>
              <a:spcAft>
                <a:spcPts val="600"/>
              </a:spcAft>
            </a:pPr>
            <a:endParaRPr lang="en-IN" sz="2400" err="1">
              <a:gradFill>
                <a:gsLst>
                  <a:gs pos="2917">
                    <a:schemeClr val="tx1"/>
                  </a:gs>
                  <a:gs pos="30000">
                    <a:schemeClr val="tx1"/>
                  </a:gs>
                </a:gsLst>
                <a:lin ang="5400000" scaled="0"/>
              </a:gradFill>
            </a:endParaRPr>
          </a:p>
        </p:txBody>
      </p:sp>
      <p:pic>
        <p:nvPicPr>
          <p:cNvPr id="8" name="Picture 7">
            <a:extLst>
              <a:ext uri="{FF2B5EF4-FFF2-40B4-BE49-F238E27FC236}">
                <a16:creationId xmlns:a16="http://schemas.microsoft.com/office/drawing/2014/main" id="{1090B5BA-B058-4BB4-9C0F-EDA593C5573C}"/>
              </a:ext>
            </a:extLst>
          </p:cNvPr>
          <p:cNvPicPr>
            <a:picLocks noChangeAspect="1"/>
          </p:cNvPicPr>
          <p:nvPr/>
        </p:nvPicPr>
        <p:blipFill>
          <a:blip r:embed="rId5"/>
          <a:stretch>
            <a:fillRect/>
          </a:stretch>
        </p:blipFill>
        <p:spPr>
          <a:xfrm>
            <a:off x="6562322" y="2318593"/>
            <a:ext cx="5487166" cy="4191585"/>
          </a:xfrm>
          <a:prstGeom prst="rect">
            <a:avLst/>
          </a:prstGeom>
        </p:spPr>
      </p:pic>
    </p:spTree>
    <p:extLst>
      <p:ext uri="{BB962C8B-B14F-4D97-AF65-F5344CB8AC3E}">
        <p14:creationId xmlns:p14="http://schemas.microsoft.com/office/powerpoint/2010/main" val="4136451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2617E-25A3-4BF0-8060-F2F3AAA7F4F4}"/>
              </a:ext>
            </a:extLst>
          </p:cNvPr>
          <p:cNvSpPr>
            <a:spLocks noGrp="1"/>
          </p:cNvSpPr>
          <p:nvPr>
            <p:ph type="title"/>
          </p:nvPr>
        </p:nvSpPr>
        <p:spPr/>
        <p:txBody>
          <a:bodyPr/>
          <a:lstStyle/>
          <a:p>
            <a:r>
              <a:rPr lang="en-US" dirty="0"/>
              <a:t>Add-in Distribution</a:t>
            </a:r>
          </a:p>
        </p:txBody>
      </p:sp>
      <p:sp>
        <p:nvSpPr>
          <p:cNvPr id="3" name="Text Placeholder 3">
            <a:extLst>
              <a:ext uri="{FF2B5EF4-FFF2-40B4-BE49-F238E27FC236}">
                <a16:creationId xmlns:a16="http://schemas.microsoft.com/office/drawing/2014/main" id="{85E87092-EEC2-4C52-A173-666AE61E261C}"/>
              </a:ext>
            </a:extLst>
          </p:cNvPr>
          <p:cNvSpPr txBox="1">
            <a:spLocks/>
          </p:cNvSpPr>
          <p:nvPr/>
        </p:nvSpPr>
        <p:spPr>
          <a:xfrm>
            <a:off x="386705" y="1212849"/>
            <a:ext cx="10998613" cy="2004554"/>
          </a:xfrm>
          <a:prstGeom prst="rect">
            <a:avLst/>
          </a:prstGeom>
        </p:spPr>
        <p:txBody>
          <a:bodyPr vert="horz" wrap="square" lIns="146097" tIns="146097" rIns="146097" bIns="146097" rtlCol="0" anchor="t">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0"/>
              </a:spcBef>
              <a:spcAft>
                <a:spcPts val="599"/>
              </a:spcAft>
              <a:buFontTx/>
              <a:buChar char="-"/>
            </a:pPr>
            <a:r>
              <a:rPr lang="en-US" sz="2400">
                <a:latin typeface="+mn-lt"/>
                <a:ea typeface="Segoe UI Historic" panose="020B0502040204020203" pitchFamily="34" charset="0"/>
                <a:cs typeface="Segoe UI Historic" panose="020B0502040204020203" pitchFamily="34" charset="0"/>
              </a:rPr>
              <a:t>Share manifest file with users and ask them side load</a:t>
            </a:r>
          </a:p>
          <a:p>
            <a:pPr>
              <a:spcBef>
                <a:spcPts val="0"/>
              </a:spcBef>
              <a:spcAft>
                <a:spcPts val="599"/>
              </a:spcAft>
              <a:buFontTx/>
              <a:buChar char="-"/>
            </a:pPr>
            <a:r>
              <a:rPr lang="en-US" sz="2400">
                <a:latin typeface="+mn-lt"/>
                <a:ea typeface="Segoe UI Historic" panose="020B0502040204020203" pitchFamily="34" charset="0"/>
                <a:cs typeface="Segoe UI Historic" panose="020B0502040204020203" pitchFamily="34" charset="0"/>
              </a:rPr>
              <a:t>Automatically install add-in for specific users/groups using centralized deployment feature @ </a:t>
            </a:r>
            <a:r>
              <a:rPr lang="en-US" sz="2400">
                <a:latin typeface="+mn-lt"/>
                <a:ea typeface="Segoe UI Historic" panose="020B0502040204020203" pitchFamily="34" charset="0"/>
                <a:cs typeface="Segoe UI Historic" panose="020B0502040204020203" pitchFamily="34" charset="0"/>
                <a:hlinkClick r:id="rId2"/>
              </a:rPr>
              <a:t>https://admin.microsoft.com/AdminPortal/Home#/Settings/ServicesAndAddIns</a:t>
            </a:r>
            <a:r>
              <a:rPr lang="en-US" sz="2400">
                <a:latin typeface="+mn-lt"/>
                <a:ea typeface="Segoe UI Historic" panose="020B0502040204020203" pitchFamily="34" charset="0"/>
                <a:cs typeface="Segoe UI Historic" panose="020B0502040204020203" pitchFamily="34" charset="0"/>
              </a:rPr>
              <a:t> </a:t>
            </a:r>
          </a:p>
          <a:p>
            <a:pPr marL="0" indent="0">
              <a:spcBef>
                <a:spcPts val="0"/>
              </a:spcBef>
              <a:spcAft>
                <a:spcPts val="599"/>
              </a:spcAft>
              <a:buFont typeface="Wingdings" panose="05000000000000000000" pitchFamily="2" charset="2"/>
              <a:buNone/>
            </a:pPr>
            <a:endParaRPr lang="en-US" sz="1632">
              <a:latin typeface="Segoe UI Historic" panose="020B0502040204020203" pitchFamily="34" charset="0"/>
              <a:ea typeface="Segoe UI Historic" panose="020B0502040204020203" pitchFamily="34" charset="0"/>
              <a:cs typeface="Segoe UI Historic" panose="020B0502040204020203" pitchFamily="34" charset="0"/>
            </a:endParaRPr>
          </a:p>
        </p:txBody>
      </p:sp>
      <p:pic>
        <p:nvPicPr>
          <p:cNvPr id="5" name="Picture 4">
            <a:extLst>
              <a:ext uri="{FF2B5EF4-FFF2-40B4-BE49-F238E27FC236}">
                <a16:creationId xmlns:a16="http://schemas.microsoft.com/office/drawing/2014/main" id="{E9876AAE-F822-42E0-B907-EE6024CBDE71}"/>
              </a:ext>
            </a:extLst>
          </p:cNvPr>
          <p:cNvPicPr>
            <a:picLocks noChangeAspect="1"/>
          </p:cNvPicPr>
          <p:nvPr/>
        </p:nvPicPr>
        <p:blipFill>
          <a:blip r:embed="rId3"/>
          <a:stretch>
            <a:fillRect/>
          </a:stretch>
        </p:blipFill>
        <p:spPr>
          <a:xfrm>
            <a:off x="760287" y="2817946"/>
            <a:ext cx="8024117" cy="4132865"/>
          </a:xfrm>
          <a:prstGeom prst="rect">
            <a:avLst/>
          </a:prstGeom>
        </p:spPr>
      </p:pic>
    </p:spTree>
    <p:extLst>
      <p:ext uri="{BB962C8B-B14F-4D97-AF65-F5344CB8AC3E}">
        <p14:creationId xmlns:p14="http://schemas.microsoft.com/office/powerpoint/2010/main" val="2851359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D4685-16BD-444E-9627-6F30C82CE3E6}"/>
              </a:ext>
            </a:extLst>
          </p:cNvPr>
          <p:cNvSpPr>
            <a:spLocks noGrp="1"/>
          </p:cNvSpPr>
          <p:nvPr>
            <p:ph type="title"/>
          </p:nvPr>
        </p:nvSpPr>
        <p:spPr/>
        <p:txBody>
          <a:bodyPr/>
          <a:lstStyle/>
          <a:p>
            <a:r>
              <a:rPr lang="en-US"/>
              <a:t>Actionable messages</a:t>
            </a:r>
          </a:p>
        </p:txBody>
      </p:sp>
    </p:spTree>
    <p:extLst>
      <p:ext uri="{BB962C8B-B14F-4D97-AF65-F5344CB8AC3E}">
        <p14:creationId xmlns:p14="http://schemas.microsoft.com/office/powerpoint/2010/main" val="4047344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551F0D5D-9690-0C47-B036-D58192347003}"/>
              </a:ext>
            </a:extLst>
          </p:cNvPr>
          <p:cNvSpPr/>
          <p:nvPr/>
        </p:nvSpPr>
        <p:spPr>
          <a:xfrm flipH="1">
            <a:off x="878" y="-1"/>
            <a:ext cx="6217358" cy="6994525"/>
          </a:xfrm>
          <a:prstGeom prst="rect">
            <a:avLst/>
          </a:prstGeom>
          <a:solidFill>
            <a:srgbClr val="0078D7"/>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632">
              <a:solidFill>
                <a:srgbClr val="0078D7"/>
              </a:solidFill>
            </a:endParaRPr>
          </a:p>
        </p:txBody>
      </p:sp>
      <p:pic>
        <p:nvPicPr>
          <p:cNvPr id="19" name="Picture 18">
            <a:extLst>
              <a:ext uri="{FF2B5EF4-FFF2-40B4-BE49-F238E27FC236}">
                <a16:creationId xmlns:a16="http://schemas.microsoft.com/office/drawing/2014/main" id="{AD5AAF17-624F-BA45-A61F-18A33DE1E16E}"/>
              </a:ext>
            </a:extLst>
          </p:cNvPr>
          <p:cNvPicPr>
            <a:picLocks noChangeAspect="1"/>
          </p:cNvPicPr>
          <p:nvPr/>
        </p:nvPicPr>
        <p:blipFill>
          <a:blip r:embed="rId3"/>
          <a:stretch>
            <a:fillRect/>
          </a:stretch>
        </p:blipFill>
        <p:spPr>
          <a:xfrm>
            <a:off x="7685808" y="602290"/>
            <a:ext cx="3261960" cy="5789978"/>
          </a:xfrm>
          <a:prstGeom prst="rect">
            <a:avLst/>
          </a:prstGeom>
        </p:spPr>
      </p:pic>
      <p:sp>
        <p:nvSpPr>
          <p:cNvPr id="55" name="Oval 54">
            <a:extLst>
              <a:ext uri="{FF2B5EF4-FFF2-40B4-BE49-F238E27FC236}">
                <a16:creationId xmlns:a16="http://schemas.microsoft.com/office/drawing/2014/main" id="{63F5375A-B8B9-B249-9E06-B97F9242442D}"/>
              </a:ext>
            </a:extLst>
          </p:cNvPr>
          <p:cNvSpPr/>
          <p:nvPr/>
        </p:nvSpPr>
        <p:spPr>
          <a:xfrm>
            <a:off x="9126673" y="4472635"/>
            <a:ext cx="340541" cy="340541"/>
          </a:xfrm>
          <a:prstGeom prst="ellipse">
            <a:avLst/>
          </a:prstGeom>
          <a:solidFill>
            <a:srgbClr val="FF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90"/>
          </a:p>
        </p:txBody>
      </p:sp>
      <p:pic>
        <p:nvPicPr>
          <p:cNvPr id="3" name="Picture 2">
            <a:extLst>
              <a:ext uri="{FF2B5EF4-FFF2-40B4-BE49-F238E27FC236}">
                <a16:creationId xmlns:a16="http://schemas.microsoft.com/office/drawing/2014/main" id="{D6A0E27A-2296-1340-8CF4-6ED82F99DC99}"/>
              </a:ext>
            </a:extLst>
          </p:cNvPr>
          <p:cNvPicPr>
            <a:picLocks noChangeAspect="1"/>
          </p:cNvPicPr>
          <p:nvPr/>
        </p:nvPicPr>
        <p:blipFill>
          <a:blip r:embed="rId4"/>
          <a:stretch>
            <a:fillRect/>
          </a:stretch>
        </p:blipFill>
        <p:spPr>
          <a:xfrm>
            <a:off x="7685808" y="602290"/>
            <a:ext cx="3261960" cy="5789978"/>
          </a:xfrm>
          <a:prstGeom prst="rect">
            <a:avLst/>
          </a:prstGeom>
        </p:spPr>
      </p:pic>
      <p:pic>
        <p:nvPicPr>
          <p:cNvPr id="10" name="Picture 9">
            <a:extLst>
              <a:ext uri="{FF2B5EF4-FFF2-40B4-BE49-F238E27FC236}">
                <a16:creationId xmlns:a16="http://schemas.microsoft.com/office/drawing/2014/main" id="{E7F416F1-F117-3149-A90C-B03A60BE078D}"/>
              </a:ext>
            </a:extLst>
          </p:cNvPr>
          <p:cNvPicPr>
            <a:picLocks noChangeAspect="1"/>
          </p:cNvPicPr>
          <p:nvPr/>
        </p:nvPicPr>
        <p:blipFill>
          <a:blip r:embed="rId5"/>
          <a:stretch>
            <a:fillRect/>
          </a:stretch>
        </p:blipFill>
        <p:spPr>
          <a:xfrm>
            <a:off x="7685808" y="602290"/>
            <a:ext cx="3261960" cy="5789978"/>
          </a:xfrm>
          <a:prstGeom prst="rect">
            <a:avLst/>
          </a:prstGeom>
        </p:spPr>
      </p:pic>
      <p:pic>
        <p:nvPicPr>
          <p:cNvPr id="6" name="Picture 5">
            <a:extLst>
              <a:ext uri="{FF2B5EF4-FFF2-40B4-BE49-F238E27FC236}">
                <a16:creationId xmlns:a16="http://schemas.microsoft.com/office/drawing/2014/main" id="{391660E0-BC46-4049-AEA7-22ECBB449A7A}"/>
              </a:ext>
            </a:extLst>
          </p:cNvPr>
          <p:cNvPicPr>
            <a:picLocks noChangeAspect="1"/>
          </p:cNvPicPr>
          <p:nvPr/>
        </p:nvPicPr>
        <p:blipFill>
          <a:blip r:embed="rId6"/>
          <a:stretch>
            <a:fillRect/>
          </a:stretch>
        </p:blipFill>
        <p:spPr>
          <a:xfrm>
            <a:off x="7685809" y="602290"/>
            <a:ext cx="3261959" cy="5789978"/>
          </a:xfrm>
          <a:prstGeom prst="rect">
            <a:avLst/>
          </a:prstGeom>
        </p:spPr>
      </p:pic>
      <p:pic>
        <p:nvPicPr>
          <p:cNvPr id="13" name="Picture 12">
            <a:extLst>
              <a:ext uri="{FF2B5EF4-FFF2-40B4-BE49-F238E27FC236}">
                <a16:creationId xmlns:a16="http://schemas.microsoft.com/office/drawing/2014/main" id="{AFA2EE23-BE09-B744-93A5-B69FFA745E2E}"/>
              </a:ext>
            </a:extLst>
          </p:cNvPr>
          <p:cNvPicPr>
            <a:picLocks noChangeAspect="1"/>
          </p:cNvPicPr>
          <p:nvPr/>
        </p:nvPicPr>
        <p:blipFill>
          <a:blip r:embed="rId7"/>
          <a:stretch>
            <a:fillRect/>
          </a:stretch>
        </p:blipFill>
        <p:spPr>
          <a:xfrm>
            <a:off x="7685808" y="602273"/>
            <a:ext cx="3261959" cy="5789978"/>
          </a:xfrm>
          <a:prstGeom prst="rect">
            <a:avLst/>
          </a:prstGeom>
        </p:spPr>
      </p:pic>
      <p:pic>
        <p:nvPicPr>
          <p:cNvPr id="21" name="Picture 20">
            <a:extLst>
              <a:ext uri="{FF2B5EF4-FFF2-40B4-BE49-F238E27FC236}">
                <a16:creationId xmlns:a16="http://schemas.microsoft.com/office/drawing/2014/main" id="{CB78F907-E144-8141-9B21-E408C5513248}"/>
              </a:ext>
            </a:extLst>
          </p:cNvPr>
          <p:cNvPicPr>
            <a:picLocks noChangeAspect="1"/>
          </p:cNvPicPr>
          <p:nvPr/>
        </p:nvPicPr>
        <p:blipFill>
          <a:blip r:embed="rId8"/>
          <a:stretch>
            <a:fillRect/>
          </a:stretch>
        </p:blipFill>
        <p:spPr>
          <a:xfrm>
            <a:off x="7685806" y="602273"/>
            <a:ext cx="3261959" cy="5789978"/>
          </a:xfrm>
          <a:prstGeom prst="rect">
            <a:avLst/>
          </a:prstGeom>
        </p:spPr>
      </p:pic>
      <p:pic>
        <p:nvPicPr>
          <p:cNvPr id="15" name="Picture 14">
            <a:extLst>
              <a:ext uri="{FF2B5EF4-FFF2-40B4-BE49-F238E27FC236}">
                <a16:creationId xmlns:a16="http://schemas.microsoft.com/office/drawing/2014/main" id="{365C8B5E-B338-4043-A2B7-7CF1A72D52E4}"/>
              </a:ext>
            </a:extLst>
          </p:cNvPr>
          <p:cNvPicPr>
            <a:picLocks noChangeAspect="1"/>
          </p:cNvPicPr>
          <p:nvPr/>
        </p:nvPicPr>
        <p:blipFill>
          <a:blip r:embed="rId9"/>
          <a:stretch>
            <a:fillRect/>
          </a:stretch>
        </p:blipFill>
        <p:spPr>
          <a:xfrm>
            <a:off x="7685805" y="602273"/>
            <a:ext cx="3261959" cy="5789978"/>
          </a:xfrm>
          <a:prstGeom prst="rect">
            <a:avLst/>
          </a:prstGeom>
        </p:spPr>
      </p:pic>
      <p:pic>
        <p:nvPicPr>
          <p:cNvPr id="17" name="Picture 16">
            <a:extLst>
              <a:ext uri="{FF2B5EF4-FFF2-40B4-BE49-F238E27FC236}">
                <a16:creationId xmlns:a16="http://schemas.microsoft.com/office/drawing/2014/main" id="{EB475DF4-2FA4-6745-BFB0-09475AAB1BDA}"/>
              </a:ext>
            </a:extLst>
          </p:cNvPr>
          <p:cNvPicPr>
            <a:picLocks noChangeAspect="1"/>
          </p:cNvPicPr>
          <p:nvPr/>
        </p:nvPicPr>
        <p:blipFill>
          <a:blip r:embed="rId10"/>
          <a:stretch>
            <a:fillRect/>
          </a:stretch>
        </p:blipFill>
        <p:spPr>
          <a:xfrm>
            <a:off x="7685803" y="602273"/>
            <a:ext cx="3261960" cy="5789978"/>
          </a:xfrm>
          <a:prstGeom prst="rect">
            <a:avLst/>
          </a:prstGeom>
        </p:spPr>
      </p:pic>
      <p:sp>
        <p:nvSpPr>
          <p:cNvPr id="31" name="TextBox 30">
            <a:extLst>
              <a:ext uri="{FF2B5EF4-FFF2-40B4-BE49-F238E27FC236}">
                <a16:creationId xmlns:a16="http://schemas.microsoft.com/office/drawing/2014/main" id="{AF2E051A-D8D4-F246-89DA-C71538CA3278}"/>
              </a:ext>
            </a:extLst>
          </p:cNvPr>
          <p:cNvSpPr txBox="1"/>
          <p:nvPr/>
        </p:nvSpPr>
        <p:spPr>
          <a:xfrm>
            <a:off x="197826" y="361874"/>
            <a:ext cx="5802483" cy="862581"/>
          </a:xfrm>
          <a:prstGeom prst="rect">
            <a:avLst/>
          </a:prstGeom>
          <a:noFill/>
        </p:spPr>
        <p:txBody>
          <a:bodyPr wrap="square" rtlCol="0" anchor="t">
            <a:spAutoFit/>
          </a:bodyPr>
          <a:lstStyle/>
          <a:p>
            <a:r>
              <a:rPr lang="en-US" sz="2448" b="1">
                <a:solidFill>
                  <a:schemeClr val="bg1"/>
                </a:solidFill>
                <a:latin typeface="Segoe UI Semibold" panose="020B0502040204020203" pitchFamily="34" charset="0"/>
                <a:cs typeface="Segoe UI Semibold" panose="020B0502040204020203" pitchFamily="34" charset="0"/>
              </a:rPr>
              <a:t>Actionable Messages </a:t>
            </a:r>
            <a:r>
              <a:rPr lang="en-IN" sz="2448">
                <a:solidFill>
                  <a:schemeClr val="bg1"/>
                </a:solidFill>
                <a:latin typeface="Segoe UI Light" panose="020B0502040204020203" pitchFamily="34" charset="0"/>
                <a:cs typeface="Segoe UI Light" panose="020B0502040204020203" pitchFamily="34" charset="0"/>
              </a:rPr>
              <a:t>enable you to take quick actions right from within an email</a:t>
            </a:r>
          </a:p>
        </p:txBody>
      </p:sp>
      <p:sp>
        <p:nvSpPr>
          <p:cNvPr id="2" name="Rectangle 1">
            <a:extLst>
              <a:ext uri="{FF2B5EF4-FFF2-40B4-BE49-F238E27FC236}">
                <a16:creationId xmlns:a16="http://schemas.microsoft.com/office/drawing/2014/main" id="{D50C28D7-AD31-CA41-A93E-9E78FA6DF405}"/>
              </a:ext>
            </a:extLst>
          </p:cNvPr>
          <p:cNvSpPr/>
          <p:nvPr/>
        </p:nvSpPr>
        <p:spPr>
          <a:xfrm>
            <a:off x="197825" y="5005209"/>
            <a:ext cx="5802483" cy="2069926"/>
          </a:xfrm>
          <a:prstGeom prst="rect">
            <a:avLst/>
          </a:prstGeom>
        </p:spPr>
        <p:txBody>
          <a:bodyPr wrap="square" anchor="t">
            <a:spAutoFit/>
          </a:bodyPr>
          <a:lstStyle/>
          <a:p>
            <a:r>
              <a:rPr lang="en-IN">
                <a:solidFill>
                  <a:schemeClr val="bg1"/>
                </a:solidFill>
                <a:latin typeface="Segoe UI Light" panose="020B0502040204020203" pitchFamily="34" charset="0"/>
                <a:cs typeface="Segoe UI Light" panose="020B0502040204020203" pitchFamily="34" charset="0"/>
              </a:rPr>
              <a:t>Users can take actions within an email and get a response instantly right there. </a:t>
            </a:r>
            <a:endParaRPr lang="en-IN" sz="1836">
              <a:solidFill>
                <a:schemeClr val="bg1"/>
              </a:solidFill>
              <a:latin typeface="Segoe UI Light" panose="020B0502040204020203" pitchFamily="34" charset="0"/>
              <a:cs typeface="Segoe UI Light" panose="020B0502040204020203" pitchFamily="34" charset="0"/>
            </a:endParaRPr>
          </a:p>
          <a:p>
            <a:endParaRPr lang="en-IN" sz="1836">
              <a:solidFill>
                <a:schemeClr val="bg1"/>
              </a:solidFill>
              <a:latin typeface="Segoe UI Light" panose="020B0502040204020203" pitchFamily="34" charset="0"/>
              <a:cs typeface="Segoe UI Light" panose="020B0502040204020203" pitchFamily="34" charset="0"/>
            </a:endParaRPr>
          </a:p>
          <a:p>
            <a:r>
              <a:rPr lang="en-IN">
                <a:solidFill>
                  <a:schemeClr val="bg1"/>
                </a:solidFill>
                <a:latin typeface="Segoe UI Light" panose="020B0502040204020203" pitchFamily="34" charset="0"/>
                <a:cs typeface="Segoe UI Light" panose="020B0502040204020203" pitchFamily="34" charset="0"/>
              </a:rPr>
              <a:t>With this platform developers can now embed actions in their emails increasing user engagement with their services, as well as enhancing the user’s productivity. </a:t>
            </a:r>
          </a:p>
          <a:p>
            <a:endParaRPr lang="en-US" sz="1836">
              <a:solidFill>
                <a:schemeClr val="bg1"/>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475749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500"/>
                                        <p:tgtEl>
                                          <p:spTgt spid="55"/>
                                        </p:tgtEl>
                                      </p:cBhvr>
                                    </p:animEffect>
                                  </p:childTnLst>
                                </p:cTn>
                              </p:par>
                            </p:childTnLst>
                          </p:cTn>
                        </p:par>
                        <p:par>
                          <p:cTn id="8" fill="hold">
                            <p:stCondLst>
                              <p:cond delay="500"/>
                            </p:stCondLst>
                            <p:childTnLst>
                              <p:par>
                                <p:cTn id="9" presetID="10" presetClass="exit" presetSubtype="0" fill="hold" grpId="1" nodeType="afterEffect">
                                  <p:stCondLst>
                                    <p:cond delay="0"/>
                                  </p:stCondLst>
                                  <p:childTnLst>
                                    <p:animEffect transition="out" filter="fade">
                                      <p:cBhvr>
                                        <p:cTn id="10" dur="500"/>
                                        <p:tgtEl>
                                          <p:spTgt spid="55"/>
                                        </p:tgtEl>
                                      </p:cBhvr>
                                    </p:animEffect>
                                    <p:set>
                                      <p:cBhvr>
                                        <p:cTn id="11" dur="1" fill="hold">
                                          <p:stCondLst>
                                            <p:cond delay="499"/>
                                          </p:stCondLst>
                                        </p:cTn>
                                        <p:tgtEl>
                                          <p:spTgt spid="55"/>
                                        </p:tgtEl>
                                        <p:attrNameLst>
                                          <p:attrName>style.visibility</p:attrName>
                                        </p:attrNameLst>
                                      </p:cBhvr>
                                      <p:to>
                                        <p:strVal val="hidden"/>
                                      </p:to>
                                    </p:set>
                                  </p:childTnLst>
                                </p:cTn>
                              </p:par>
                              <p:par>
                                <p:cTn id="12" presetID="1" presetClass="entr" presetSubtype="0" fill="hold" nodeType="withEffect">
                                  <p:stCondLst>
                                    <p:cond delay="0"/>
                                  </p:stCondLst>
                                  <p:childTnLst>
                                    <p:set>
                                      <p:cBhvr>
                                        <p:cTn id="13" dur="1" fill="hold">
                                          <p:stCondLst>
                                            <p:cond delay="0"/>
                                          </p:stCondLst>
                                        </p:cTn>
                                        <p:tgtEl>
                                          <p:spTgt spid="3"/>
                                        </p:tgtEl>
                                        <p:attrNameLst>
                                          <p:attrName>style.visibility</p:attrName>
                                        </p:attrNameLst>
                                      </p:cBhvr>
                                      <p:to>
                                        <p:strVal val="visible"/>
                                      </p:to>
                                    </p:set>
                                  </p:childTnLst>
                                </p:cTn>
                              </p:par>
                            </p:childTnLst>
                          </p:cTn>
                        </p:par>
                        <p:par>
                          <p:cTn id="14" fill="hold">
                            <p:stCondLst>
                              <p:cond delay="1000"/>
                            </p:stCondLst>
                            <p:childTnLst>
                              <p:par>
                                <p:cTn id="15" presetID="1" presetClass="entr" presetSubtype="0" fill="hold" nodeType="after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par>
                          <p:cTn id="17" fill="hold">
                            <p:stCondLst>
                              <p:cond delay="1000"/>
                            </p:stCondLst>
                            <p:childTnLst>
                              <p:par>
                                <p:cTn id="18" presetID="1" presetClass="entr" presetSubtype="0" fill="hold" nodeType="afterEffect">
                                  <p:stCondLst>
                                    <p:cond delay="0"/>
                                  </p:stCondLst>
                                  <p:childTnLst>
                                    <p:set>
                                      <p:cBhvr>
                                        <p:cTn id="19" dur="1" fill="hold">
                                          <p:stCondLst>
                                            <p:cond delay="0"/>
                                          </p:stCondLst>
                                        </p:cTn>
                                        <p:tgtEl>
                                          <p:spTgt spid="6"/>
                                        </p:tgtEl>
                                        <p:attrNameLst>
                                          <p:attrName>style.visibility</p:attrName>
                                        </p:attrNameLst>
                                      </p:cBhvr>
                                      <p:to>
                                        <p:strVal val="visible"/>
                                      </p:to>
                                    </p:set>
                                  </p:childTnLst>
                                </p:cTn>
                              </p:par>
                            </p:childTnLst>
                          </p:cTn>
                        </p:par>
                        <p:par>
                          <p:cTn id="20" fill="hold">
                            <p:stCondLst>
                              <p:cond delay="1000"/>
                            </p:stCondLst>
                            <p:childTnLst>
                              <p:par>
                                <p:cTn id="21" presetID="1" presetClass="entr" presetSubtype="0" fill="hold" nodeType="afterEffect">
                                  <p:stCondLst>
                                    <p:cond delay="500"/>
                                  </p:stCondLst>
                                  <p:childTnLst>
                                    <p:set>
                                      <p:cBhvr>
                                        <p:cTn id="22" dur="1" fill="hold">
                                          <p:stCondLst>
                                            <p:cond delay="0"/>
                                          </p:stCondLst>
                                        </p:cTn>
                                        <p:tgtEl>
                                          <p:spTgt spid="13"/>
                                        </p:tgtEl>
                                        <p:attrNameLst>
                                          <p:attrName>style.visibility</p:attrName>
                                        </p:attrNameLst>
                                      </p:cBhvr>
                                      <p:to>
                                        <p:strVal val="visible"/>
                                      </p:to>
                                    </p:set>
                                  </p:childTnLst>
                                </p:cTn>
                              </p:par>
                            </p:childTnLst>
                          </p:cTn>
                        </p:par>
                        <p:par>
                          <p:cTn id="23" fill="hold">
                            <p:stCondLst>
                              <p:cond delay="1500"/>
                            </p:stCondLst>
                            <p:childTnLst>
                              <p:par>
                                <p:cTn id="24" presetID="1" presetClass="entr" presetSubtype="0" fill="hold" nodeType="afterEffect">
                                  <p:stCondLst>
                                    <p:cond delay="3000"/>
                                  </p:stCondLst>
                                  <p:childTnLst>
                                    <p:set>
                                      <p:cBhvr>
                                        <p:cTn id="25" dur="1" fill="hold">
                                          <p:stCondLst>
                                            <p:cond delay="0"/>
                                          </p:stCondLst>
                                        </p:cTn>
                                        <p:tgtEl>
                                          <p:spTgt spid="21"/>
                                        </p:tgtEl>
                                        <p:attrNameLst>
                                          <p:attrName>style.visibility</p:attrName>
                                        </p:attrNameLst>
                                      </p:cBhvr>
                                      <p:to>
                                        <p:strVal val="visible"/>
                                      </p:to>
                                    </p:set>
                                  </p:childTnLst>
                                </p:cTn>
                              </p:par>
                            </p:childTnLst>
                          </p:cTn>
                        </p:par>
                        <p:par>
                          <p:cTn id="26" fill="hold">
                            <p:stCondLst>
                              <p:cond delay="4500"/>
                            </p:stCondLst>
                            <p:childTnLst>
                              <p:par>
                                <p:cTn id="27" presetID="1" presetClass="entr" presetSubtype="0" fill="hold" nodeType="afterEffect">
                                  <p:stCondLst>
                                    <p:cond delay="2000"/>
                                  </p:stCondLst>
                                  <p:childTnLst>
                                    <p:set>
                                      <p:cBhvr>
                                        <p:cTn id="28" dur="1" fill="hold">
                                          <p:stCondLst>
                                            <p:cond delay="0"/>
                                          </p:stCondLst>
                                        </p:cTn>
                                        <p:tgtEl>
                                          <p:spTgt spid="15"/>
                                        </p:tgtEl>
                                        <p:attrNameLst>
                                          <p:attrName>style.visibility</p:attrName>
                                        </p:attrNameLst>
                                      </p:cBhvr>
                                      <p:to>
                                        <p:strVal val="visible"/>
                                      </p:to>
                                    </p:set>
                                  </p:childTnLst>
                                </p:cTn>
                              </p:par>
                            </p:childTnLst>
                          </p:cTn>
                        </p:par>
                        <p:par>
                          <p:cTn id="29" fill="hold">
                            <p:stCondLst>
                              <p:cond delay="6500"/>
                            </p:stCondLst>
                            <p:childTnLst>
                              <p:par>
                                <p:cTn id="30" presetID="1" presetClass="entr" presetSubtype="0" fill="hold" nodeType="afterEffect">
                                  <p:stCondLst>
                                    <p:cond delay="1000"/>
                                  </p:stCondLst>
                                  <p:childTnLst>
                                    <p:set>
                                      <p:cBhvr>
                                        <p:cTn id="31"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5"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4C9814B5-2155-1D49-834F-CBC35C137DB2}"/>
              </a:ext>
            </a:extLst>
          </p:cNvPr>
          <p:cNvSpPr/>
          <p:nvPr/>
        </p:nvSpPr>
        <p:spPr>
          <a:xfrm flipH="1">
            <a:off x="882" y="-1"/>
            <a:ext cx="2970831" cy="6994525"/>
          </a:xfrm>
          <a:prstGeom prst="rect">
            <a:avLst/>
          </a:prstGeom>
          <a:solidFill>
            <a:srgbClr val="0078D7"/>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632">
              <a:solidFill>
                <a:srgbClr val="0078D7"/>
              </a:solidFill>
            </a:endParaRPr>
          </a:p>
        </p:txBody>
      </p:sp>
      <p:sp>
        <p:nvSpPr>
          <p:cNvPr id="5" name="TextBox 4">
            <a:extLst>
              <a:ext uri="{FF2B5EF4-FFF2-40B4-BE49-F238E27FC236}">
                <a16:creationId xmlns:a16="http://schemas.microsoft.com/office/drawing/2014/main" id="{2783A528-FF5C-1C4C-94AE-F41222AFBD80}"/>
              </a:ext>
            </a:extLst>
          </p:cNvPr>
          <p:cNvSpPr txBox="1"/>
          <p:nvPr/>
        </p:nvSpPr>
        <p:spPr>
          <a:xfrm>
            <a:off x="192171" y="392940"/>
            <a:ext cx="2527503" cy="845744"/>
          </a:xfrm>
          <a:prstGeom prst="rect">
            <a:avLst/>
          </a:prstGeom>
          <a:noFill/>
        </p:spPr>
        <p:txBody>
          <a:bodyPr wrap="square" rtlCol="0">
            <a:spAutoFit/>
          </a:bodyPr>
          <a:lstStyle/>
          <a:p>
            <a:r>
              <a:rPr lang="en-US" sz="2448" b="1">
                <a:solidFill>
                  <a:schemeClr val="bg1"/>
                </a:solidFill>
                <a:latin typeface="Segoe UI Semibold" panose="020B0502040204020203" pitchFamily="34" charset="0"/>
                <a:cs typeface="Segoe UI Semibold" panose="020B0502040204020203" pitchFamily="34" charset="0"/>
              </a:rPr>
              <a:t>Native</a:t>
            </a:r>
            <a:r>
              <a:rPr lang="en-US" sz="2448">
                <a:solidFill>
                  <a:schemeClr val="bg1"/>
                </a:solidFill>
                <a:latin typeface="Segoe UI Light" panose="020B0502040204020203" pitchFamily="34" charset="0"/>
                <a:cs typeface="Segoe UI Light" panose="020B0502040204020203" pitchFamily="34" charset="0"/>
              </a:rPr>
              <a:t> to every Outlook Endpoint</a:t>
            </a:r>
          </a:p>
        </p:txBody>
      </p:sp>
      <p:sp>
        <p:nvSpPr>
          <p:cNvPr id="6" name="TextBox 5">
            <a:extLst>
              <a:ext uri="{FF2B5EF4-FFF2-40B4-BE49-F238E27FC236}">
                <a16:creationId xmlns:a16="http://schemas.microsoft.com/office/drawing/2014/main" id="{28B63572-C3E8-3E43-92CE-29D43A938320}"/>
              </a:ext>
            </a:extLst>
          </p:cNvPr>
          <p:cNvSpPr txBox="1"/>
          <p:nvPr/>
        </p:nvSpPr>
        <p:spPr>
          <a:xfrm>
            <a:off x="192170" y="4710394"/>
            <a:ext cx="2357457" cy="2111133"/>
          </a:xfrm>
          <a:prstGeom prst="rect">
            <a:avLst/>
          </a:prstGeom>
          <a:noFill/>
        </p:spPr>
        <p:txBody>
          <a:bodyPr wrap="square" rtlCol="0">
            <a:spAutoFit/>
          </a:bodyPr>
          <a:lstStyle/>
          <a:p>
            <a:r>
              <a:rPr lang="en-US" sz="1836">
                <a:solidFill>
                  <a:schemeClr val="bg1"/>
                </a:solidFill>
                <a:latin typeface="Segoe UI Light" panose="020B0502040204020203" pitchFamily="34" charset="0"/>
                <a:cs typeface="Segoe UI Light" panose="020B0502040204020203" pitchFamily="34" charset="0"/>
              </a:rPr>
              <a:t>Design an actionable message card once, and it will render seamlessly as per the respective Outlook endpoint’s design patterns.</a:t>
            </a:r>
            <a:endParaRPr lang="en-US" sz="1428">
              <a:solidFill>
                <a:schemeClr val="bg1"/>
              </a:solidFill>
              <a:latin typeface="Segoe UI Light" panose="020B0502040204020203" pitchFamily="34" charset="0"/>
              <a:cs typeface="Segoe UI Light" panose="020B0502040204020203" pitchFamily="34" charset="0"/>
            </a:endParaRPr>
          </a:p>
        </p:txBody>
      </p:sp>
      <p:sp>
        <p:nvSpPr>
          <p:cNvPr id="9" name="TextBox 8">
            <a:extLst>
              <a:ext uri="{FF2B5EF4-FFF2-40B4-BE49-F238E27FC236}">
                <a16:creationId xmlns:a16="http://schemas.microsoft.com/office/drawing/2014/main" id="{8A1661E1-76B4-384A-87E2-5611280E8F90}"/>
              </a:ext>
            </a:extLst>
          </p:cNvPr>
          <p:cNvSpPr txBox="1"/>
          <p:nvPr/>
        </p:nvSpPr>
        <p:spPr>
          <a:xfrm>
            <a:off x="3302343" y="142727"/>
            <a:ext cx="1046098" cy="318286"/>
          </a:xfrm>
          <a:prstGeom prst="rect">
            <a:avLst/>
          </a:prstGeom>
          <a:noFill/>
        </p:spPr>
        <p:txBody>
          <a:bodyPr wrap="square" rtlCol="0">
            <a:spAutoFit/>
          </a:bodyPr>
          <a:lstStyle/>
          <a:p>
            <a:r>
              <a:rPr lang="en-US" sz="1428">
                <a:solidFill>
                  <a:srgbClr val="0078D7"/>
                </a:solidFill>
                <a:latin typeface="Segoe UI Semilight" panose="020B0402040204020203" pitchFamily="34" charset="0"/>
                <a:cs typeface="Segoe UI Semilight" panose="020B0402040204020203" pitchFamily="34" charset="0"/>
              </a:rPr>
              <a:t>iOS</a:t>
            </a:r>
            <a:endParaRPr lang="en-US" sz="1122">
              <a:solidFill>
                <a:srgbClr val="0078D7"/>
              </a:solidFill>
              <a:latin typeface="Segoe UI Semilight" panose="020B0402040204020203" pitchFamily="34" charset="0"/>
              <a:cs typeface="Segoe UI Semilight" panose="020B0402040204020203" pitchFamily="34" charset="0"/>
            </a:endParaRPr>
          </a:p>
        </p:txBody>
      </p:sp>
      <p:pic>
        <p:nvPicPr>
          <p:cNvPr id="17" name="Picture 16">
            <a:extLst>
              <a:ext uri="{FF2B5EF4-FFF2-40B4-BE49-F238E27FC236}">
                <a16:creationId xmlns:a16="http://schemas.microsoft.com/office/drawing/2014/main" id="{570DF249-EEDC-3F46-85F1-54B9D73259A6}"/>
              </a:ext>
            </a:extLst>
          </p:cNvPr>
          <p:cNvPicPr>
            <a:picLocks noChangeAspect="1"/>
          </p:cNvPicPr>
          <p:nvPr/>
        </p:nvPicPr>
        <p:blipFill>
          <a:blip r:embed="rId3"/>
          <a:stretch>
            <a:fillRect/>
          </a:stretch>
        </p:blipFill>
        <p:spPr>
          <a:xfrm>
            <a:off x="6419959" y="549893"/>
            <a:ext cx="2642302" cy="6217666"/>
          </a:xfrm>
          <a:prstGeom prst="rect">
            <a:avLst/>
          </a:prstGeom>
        </p:spPr>
      </p:pic>
      <p:pic>
        <p:nvPicPr>
          <p:cNvPr id="19" name="Picture 18">
            <a:extLst>
              <a:ext uri="{FF2B5EF4-FFF2-40B4-BE49-F238E27FC236}">
                <a16:creationId xmlns:a16="http://schemas.microsoft.com/office/drawing/2014/main" id="{E5F460CC-AE08-9349-B7B9-3CAA58D989FB}"/>
              </a:ext>
            </a:extLst>
          </p:cNvPr>
          <p:cNvPicPr>
            <a:picLocks noChangeAspect="1"/>
          </p:cNvPicPr>
          <p:nvPr/>
        </p:nvPicPr>
        <p:blipFill>
          <a:blip r:embed="rId4"/>
          <a:stretch>
            <a:fillRect/>
          </a:stretch>
        </p:blipFill>
        <p:spPr>
          <a:xfrm>
            <a:off x="9453745" y="560524"/>
            <a:ext cx="2642302" cy="6217668"/>
          </a:xfrm>
          <a:prstGeom prst="rect">
            <a:avLst/>
          </a:prstGeom>
        </p:spPr>
      </p:pic>
      <p:pic>
        <p:nvPicPr>
          <p:cNvPr id="20" name="Picture 19">
            <a:extLst>
              <a:ext uri="{FF2B5EF4-FFF2-40B4-BE49-F238E27FC236}">
                <a16:creationId xmlns:a16="http://schemas.microsoft.com/office/drawing/2014/main" id="{4F33F370-9097-F143-9E0A-DE5C531CD849}"/>
              </a:ext>
            </a:extLst>
          </p:cNvPr>
          <p:cNvPicPr>
            <a:picLocks noChangeAspect="1"/>
          </p:cNvPicPr>
          <p:nvPr/>
        </p:nvPicPr>
        <p:blipFill>
          <a:blip r:embed="rId5"/>
          <a:stretch>
            <a:fillRect/>
          </a:stretch>
        </p:blipFill>
        <p:spPr>
          <a:xfrm>
            <a:off x="3383946" y="549891"/>
            <a:ext cx="2642302" cy="6217668"/>
          </a:xfrm>
          <a:prstGeom prst="rect">
            <a:avLst/>
          </a:prstGeom>
        </p:spPr>
      </p:pic>
    </p:spTree>
    <p:extLst>
      <p:ext uri="{BB962C8B-B14F-4D97-AF65-F5344CB8AC3E}">
        <p14:creationId xmlns:p14="http://schemas.microsoft.com/office/powerpoint/2010/main" val="41790616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21949C9-96AA-6C43-937A-6F4556B71599}"/>
              </a:ext>
            </a:extLst>
          </p:cNvPr>
          <p:cNvSpPr txBox="1"/>
          <p:nvPr/>
        </p:nvSpPr>
        <p:spPr>
          <a:xfrm>
            <a:off x="3265771" y="422594"/>
            <a:ext cx="8464391" cy="6128473"/>
          </a:xfrm>
          <a:prstGeom prst="rect">
            <a:avLst/>
          </a:prstGeom>
          <a:noFill/>
        </p:spPr>
        <p:txBody>
          <a:bodyPr wrap="square" rtlCol="0" anchor="t">
            <a:spAutoFit/>
          </a:bodyPr>
          <a:lstStyle/>
          <a:p>
            <a:pPr marL="349250" indent="-349250">
              <a:buFont typeface="Arial" panose="020B0604020202020204" pitchFamily="34" charset="0"/>
              <a:buChar char="•"/>
            </a:pPr>
            <a:r>
              <a:rPr lang="en-US" sz="2800">
                <a:latin typeface="Segoe UI Light" panose="020B0502040204020203" pitchFamily="34" charset="0"/>
                <a:cs typeface="Segoe UI Light" panose="020B0502040204020203" pitchFamily="34" charset="0"/>
              </a:rPr>
              <a:t>Expense/Invoice </a:t>
            </a:r>
            <a:r>
              <a:rPr lang="en-US" sz="2800">
                <a:solidFill>
                  <a:srgbClr val="0078D7"/>
                </a:solidFill>
                <a:latin typeface="Segoe UI" panose="020B0502040204020203" pitchFamily="34" charset="0"/>
                <a:cs typeface="Segoe UI" panose="020B0502040204020203" pitchFamily="34" charset="0"/>
              </a:rPr>
              <a:t>Expense Approvals, Invoice Payments, Review Details, Reject with comments</a:t>
            </a:r>
            <a:endParaRPr lang="en-US" sz="2800">
              <a:cs typeface="Segoe UI Semilight"/>
            </a:endParaRPr>
          </a:p>
          <a:p>
            <a:pPr marL="815975" lvl="1" indent="-349250">
              <a:buFont typeface="Arial" panose="020B0604020202020204" pitchFamily="34" charset="0"/>
              <a:buChar char="•"/>
            </a:pPr>
            <a:r>
              <a:rPr lang="en-US" sz="2400">
                <a:solidFill>
                  <a:srgbClr val="0078D7"/>
                </a:solidFill>
                <a:latin typeface="Segoe UI" panose="020B0502040204020203" pitchFamily="34" charset="0"/>
                <a:cs typeface="Segoe UI" panose="020B0502040204020203" pitchFamily="34" charset="0"/>
              </a:rPr>
              <a:t>Zoho</a:t>
            </a:r>
          </a:p>
          <a:p>
            <a:pPr marL="815975" lvl="1" indent="-349250">
              <a:buFont typeface="Arial" panose="020B0604020202020204" pitchFamily="34" charset="0"/>
              <a:buChar char="•"/>
            </a:pPr>
            <a:r>
              <a:rPr lang="en-US" sz="2400">
                <a:solidFill>
                  <a:srgbClr val="0078D7"/>
                </a:solidFill>
                <a:latin typeface="Segoe UI" panose="020B0502040204020203" pitchFamily="34" charset="0"/>
                <a:cs typeface="Segoe UI" panose="020B0502040204020203" pitchFamily="34" charset="0"/>
              </a:rPr>
              <a:t>MS Approvals</a:t>
            </a:r>
          </a:p>
          <a:p>
            <a:pPr marL="815975" lvl="1" indent="-349250">
              <a:buFont typeface="Arial" panose="020B0604020202020204" pitchFamily="34" charset="0"/>
              <a:buChar char="•"/>
            </a:pPr>
            <a:endParaRPr lang="en-US">
              <a:latin typeface="Segoe UI Light" panose="020B0502040204020203" pitchFamily="34" charset="0"/>
              <a:cs typeface="Segoe UI Light" panose="020B0502040204020203" pitchFamily="34" charset="0"/>
            </a:endParaRPr>
          </a:p>
          <a:p>
            <a:pPr marL="349250" indent="-349250">
              <a:buFont typeface="Arial" panose="020B0604020202020204" pitchFamily="34" charset="0"/>
              <a:buChar char="•"/>
            </a:pPr>
            <a:r>
              <a:rPr lang="en-US" sz="2800">
                <a:latin typeface="Segoe UI Light" panose="020B0502040204020203" pitchFamily="34" charset="0"/>
                <a:cs typeface="Segoe UI Light" panose="020B0502040204020203" pitchFamily="34" charset="0"/>
              </a:rPr>
              <a:t>Workflows </a:t>
            </a:r>
            <a:r>
              <a:rPr lang="en-US" sz="2800">
                <a:solidFill>
                  <a:srgbClr val="0078D7"/>
                </a:solidFill>
                <a:latin typeface="Segoe UI" panose="020B0502040204020203" pitchFamily="34" charset="0"/>
                <a:cs typeface="Segoe UI" panose="020B0502040204020203" pitchFamily="34" charset="0"/>
              </a:rPr>
              <a:t>Vacation approvals, Membership requests, Access approvals, Assign, Re-assign</a:t>
            </a:r>
          </a:p>
          <a:p>
            <a:pPr marL="815975" lvl="1" indent="-349250">
              <a:buFont typeface="Arial" panose="020B0604020202020204" pitchFamily="34" charset="0"/>
              <a:buChar char="•"/>
            </a:pPr>
            <a:r>
              <a:rPr lang="en-US" sz="2400">
                <a:solidFill>
                  <a:srgbClr val="0078D7"/>
                </a:solidFill>
                <a:latin typeface="Segoe UI" panose="020B0502040204020203" pitchFamily="34" charset="0"/>
                <a:cs typeface="Segoe UI" panose="020B0502040204020203" pitchFamily="34" charset="0"/>
              </a:rPr>
              <a:t>Kronos</a:t>
            </a:r>
          </a:p>
          <a:p>
            <a:pPr marL="349885" indent="-349250">
              <a:buFont typeface="Arial" panose="020B0604020202020204" pitchFamily="34" charset="0"/>
              <a:buChar char="•"/>
            </a:pPr>
            <a:endParaRPr lang="en-US" sz="2800">
              <a:latin typeface="Segoe UI Light" panose="020B0502040204020203" pitchFamily="34" charset="0"/>
              <a:cs typeface="Segoe UI Light" panose="020B0502040204020203" pitchFamily="34" charset="0"/>
            </a:endParaRPr>
          </a:p>
          <a:p>
            <a:pPr marL="349885" indent="-349250">
              <a:buFont typeface="Arial" panose="020B0604020202020204" pitchFamily="34" charset="0"/>
              <a:buChar char="•"/>
            </a:pPr>
            <a:r>
              <a:rPr lang="en-US" sz="2800">
                <a:latin typeface="Segoe UI Light" panose="020B0502040204020203" pitchFamily="34" charset="0"/>
                <a:cs typeface="Segoe UI Light" panose="020B0502040204020203" pitchFamily="34" charset="0"/>
              </a:rPr>
              <a:t>Polls/Surveys </a:t>
            </a:r>
            <a:r>
              <a:rPr lang="en-US" sz="2800">
                <a:solidFill>
                  <a:srgbClr val="0078D7"/>
                </a:solidFill>
                <a:latin typeface="Segoe UI" panose="020B0502040204020203" pitchFamily="34" charset="0"/>
                <a:cs typeface="Segoe UI" panose="020B0502040204020203" pitchFamily="34" charset="0"/>
              </a:rPr>
              <a:t>Vote, Leave feedback, Rate, Comment, Choose from a list, View dynamic poll results </a:t>
            </a:r>
            <a:endParaRPr lang="en-US" sz="2800">
              <a:cs typeface="Segoe UI Semilight"/>
            </a:endParaRPr>
          </a:p>
          <a:p>
            <a:pPr marL="815975" lvl="1" indent="-349250">
              <a:buFont typeface="Arial" panose="020B0604020202020204" pitchFamily="34" charset="0"/>
              <a:buChar char="•"/>
            </a:pPr>
            <a:r>
              <a:rPr lang="en-US" sz="2400">
                <a:solidFill>
                  <a:srgbClr val="0078D7"/>
                </a:solidFill>
                <a:latin typeface="Segoe UI" panose="020B0502040204020203" pitchFamily="34" charset="0"/>
                <a:cs typeface="Segoe UI" panose="020B0502040204020203" pitchFamily="34" charset="0"/>
              </a:rPr>
              <a:t>Survey Monkey</a:t>
            </a:r>
          </a:p>
          <a:p>
            <a:pPr marL="815975" lvl="1" indent="-349250">
              <a:buFont typeface="Arial" panose="020B0604020202020204" pitchFamily="34" charset="0"/>
              <a:buChar char="•"/>
            </a:pPr>
            <a:r>
              <a:rPr lang="en-US" sz="2400">
                <a:solidFill>
                  <a:srgbClr val="0078D7"/>
                </a:solidFill>
                <a:latin typeface="Segoe UI" panose="020B0502040204020203" pitchFamily="34" charset="0"/>
                <a:cs typeface="Segoe UI" panose="020B0502040204020203" pitchFamily="34" charset="0"/>
              </a:rPr>
              <a:t>ServiceNow</a:t>
            </a:r>
            <a:br>
              <a:rPr lang="en-US" sz="2400">
                <a:solidFill>
                  <a:srgbClr val="0078D7"/>
                </a:solidFill>
                <a:latin typeface="Segoe UI"/>
                <a:cs typeface="Segoe UI"/>
              </a:rPr>
            </a:br>
            <a:r>
              <a:rPr lang="en-US">
                <a:latin typeface="Segoe UI Light" panose="020B0502040204020203" pitchFamily="34" charset="0"/>
                <a:cs typeface="Segoe UI Light" panose="020B0502040204020203" pitchFamily="34" charset="0"/>
              </a:rPr>
              <a:t> </a:t>
            </a:r>
          </a:p>
          <a:p>
            <a:pPr marL="349250" indent="-349250">
              <a:buFont typeface="Arial" panose="020B0604020202020204" pitchFamily="34" charset="0"/>
              <a:buChar char="•"/>
            </a:pPr>
            <a:endParaRPr lang="en-US" sz="1224">
              <a:latin typeface="Segoe UI Light" panose="020B0502040204020203" pitchFamily="34" charset="0"/>
              <a:cs typeface="Segoe UI Light" panose="020B0502040204020203" pitchFamily="34" charset="0"/>
            </a:endParaRPr>
          </a:p>
        </p:txBody>
      </p:sp>
      <p:sp>
        <p:nvSpPr>
          <p:cNvPr id="8" name="Rectangle 7">
            <a:extLst>
              <a:ext uri="{FF2B5EF4-FFF2-40B4-BE49-F238E27FC236}">
                <a16:creationId xmlns:a16="http://schemas.microsoft.com/office/drawing/2014/main" id="{0EB2BC24-D579-A149-8DB6-F366CF530ACE}"/>
              </a:ext>
            </a:extLst>
          </p:cNvPr>
          <p:cNvSpPr/>
          <p:nvPr/>
        </p:nvSpPr>
        <p:spPr>
          <a:xfrm flipH="1">
            <a:off x="882" y="-1"/>
            <a:ext cx="2970831" cy="6994525"/>
          </a:xfrm>
          <a:prstGeom prst="rect">
            <a:avLst/>
          </a:prstGeom>
          <a:solidFill>
            <a:srgbClr val="0078D7"/>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632">
              <a:solidFill>
                <a:srgbClr val="0078D7"/>
              </a:solidFill>
            </a:endParaRPr>
          </a:p>
        </p:txBody>
      </p:sp>
      <p:sp>
        <p:nvSpPr>
          <p:cNvPr id="9" name="TextBox 8">
            <a:extLst>
              <a:ext uri="{FF2B5EF4-FFF2-40B4-BE49-F238E27FC236}">
                <a16:creationId xmlns:a16="http://schemas.microsoft.com/office/drawing/2014/main" id="{0B4B23D0-095D-A748-9C23-D830A4F86B52}"/>
              </a:ext>
            </a:extLst>
          </p:cNvPr>
          <p:cNvSpPr txBox="1"/>
          <p:nvPr/>
        </p:nvSpPr>
        <p:spPr>
          <a:xfrm>
            <a:off x="197827" y="364516"/>
            <a:ext cx="2640166" cy="6625720"/>
          </a:xfrm>
          <a:prstGeom prst="rect">
            <a:avLst/>
          </a:prstGeom>
          <a:noFill/>
        </p:spPr>
        <p:txBody>
          <a:bodyPr wrap="square" rtlCol="0">
            <a:spAutoFit/>
          </a:bodyPr>
          <a:lstStyle/>
          <a:p>
            <a:r>
              <a:rPr lang="en-US" sz="2448" b="1">
                <a:solidFill>
                  <a:schemeClr val="bg1"/>
                </a:solidFill>
                <a:latin typeface="Segoe UI Semibold" panose="020B0502040204020203" pitchFamily="34" charset="0"/>
                <a:cs typeface="Segoe UI Semibold" panose="020B0502040204020203" pitchFamily="34" charset="0"/>
              </a:rPr>
              <a:t>Scenario Archetypes</a:t>
            </a:r>
          </a:p>
          <a:p>
            <a:endParaRPr lang="en-US" sz="2448">
              <a:solidFill>
                <a:schemeClr val="bg1"/>
              </a:solidFill>
              <a:latin typeface="Segoe UI Light" panose="020B0502040204020203" pitchFamily="34" charset="0"/>
              <a:cs typeface="Segoe UI Light" panose="020B0502040204020203" pitchFamily="34" charset="0"/>
            </a:endParaRPr>
          </a:p>
          <a:p>
            <a:r>
              <a:rPr lang="en-US" sz="2448">
                <a:solidFill>
                  <a:schemeClr val="bg1"/>
                </a:solidFill>
                <a:latin typeface="Segoe UI Light" panose="020B0502040204020203" pitchFamily="34" charset="0"/>
                <a:cs typeface="Segoe UI Light" panose="020B0502040204020203" pitchFamily="34" charset="0"/>
              </a:rPr>
              <a:t>Here are a few scenarios that actionable messages can be used for.</a:t>
            </a:r>
            <a:br>
              <a:rPr lang="en-US" sz="2448">
                <a:solidFill>
                  <a:schemeClr val="bg1"/>
                </a:solidFill>
                <a:latin typeface="Segoe UI Light" panose="020B0502040204020203" pitchFamily="34" charset="0"/>
                <a:cs typeface="Segoe UI Light" panose="020B0502040204020203" pitchFamily="34" charset="0"/>
              </a:rPr>
            </a:br>
            <a:endParaRPr lang="en-US" sz="2448">
              <a:solidFill>
                <a:schemeClr val="bg1"/>
              </a:solidFill>
              <a:latin typeface="Segoe UI Light" panose="020B0502040204020203" pitchFamily="34" charset="0"/>
              <a:cs typeface="Segoe UI Light" panose="020B0502040204020203" pitchFamily="34" charset="0"/>
            </a:endParaRPr>
          </a:p>
          <a:p>
            <a:endParaRPr lang="en-US" sz="2448">
              <a:solidFill>
                <a:schemeClr val="bg1"/>
              </a:solidFill>
              <a:latin typeface="Segoe UI Light" panose="020B0502040204020203" pitchFamily="34" charset="0"/>
              <a:cs typeface="Segoe UI Light" panose="020B0502040204020203" pitchFamily="34" charset="0"/>
            </a:endParaRPr>
          </a:p>
          <a:p>
            <a:endParaRPr lang="en-US" sz="2448">
              <a:solidFill>
                <a:schemeClr val="bg1"/>
              </a:solidFill>
              <a:latin typeface="Segoe UI Light" panose="020B0502040204020203" pitchFamily="34" charset="0"/>
              <a:cs typeface="Segoe UI Light" panose="020B0502040204020203" pitchFamily="34" charset="0"/>
            </a:endParaRPr>
          </a:p>
          <a:p>
            <a:endParaRPr lang="en-US" sz="2448">
              <a:solidFill>
                <a:schemeClr val="bg1"/>
              </a:solidFill>
              <a:latin typeface="Segoe UI Light" panose="020B0502040204020203" pitchFamily="34" charset="0"/>
              <a:cs typeface="Segoe UI Light" panose="020B0502040204020203" pitchFamily="34" charset="0"/>
            </a:endParaRPr>
          </a:p>
          <a:p>
            <a:endParaRPr lang="en-US" sz="2448">
              <a:solidFill>
                <a:schemeClr val="bg1"/>
              </a:solidFill>
              <a:latin typeface="Segoe UI Light" panose="020B0502040204020203" pitchFamily="34" charset="0"/>
              <a:cs typeface="Segoe UI Light" panose="020B0502040204020203" pitchFamily="34" charset="0"/>
            </a:endParaRPr>
          </a:p>
          <a:p>
            <a:endParaRPr lang="en-US" sz="2448">
              <a:solidFill>
                <a:schemeClr val="bg1"/>
              </a:solidFill>
              <a:latin typeface="Segoe UI Light" panose="020B0502040204020203" pitchFamily="34" charset="0"/>
              <a:cs typeface="Segoe UI Light" panose="020B0502040204020203" pitchFamily="34" charset="0"/>
            </a:endParaRPr>
          </a:p>
          <a:p>
            <a:endParaRPr lang="en-US" sz="2448">
              <a:solidFill>
                <a:schemeClr val="bg1"/>
              </a:solidFill>
              <a:latin typeface="Segoe UI Light" panose="020B0502040204020203" pitchFamily="34" charset="0"/>
              <a:cs typeface="Segoe UI Light" panose="020B0502040204020203" pitchFamily="34" charset="0"/>
            </a:endParaRPr>
          </a:p>
          <a:p>
            <a:endParaRPr lang="en-US" sz="2448">
              <a:solidFill>
                <a:schemeClr val="bg1"/>
              </a:solidFill>
              <a:latin typeface="Segoe UI Light" panose="020B0502040204020203" pitchFamily="34" charset="0"/>
              <a:cs typeface="Segoe UI Light" panose="020B0502040204020203" pitchFamily="34" charset="0"/>
            </a:endParaRPr>
          </a:p>
          <a:p>
            <a:r>
              <a:rPr lang="en-US" sz="1224">
                <a:solidFill>
                  <a:schemeClr val="bg1"/>
                </a:solidFill>
                <a:latin typeface="Segoe UI Light" panose="020B0502040204020203" pitchFamily="34" charset="0"/>
                <a:cs typeface="Segoe UI Light" panose="020B0502040204020203" pitchFamily="34" charset="0"/>
              </a:rPr>
              <a:t>Please note that this is an illustrative list of scenarios, and is WIP.</a:t>
            </a:r>
            <a:endParaRPr lang="en-US" sz="1836">
              <a:solidFill>
                <a:schemeClr val="bg1"/>
              </a:solidFill>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29219060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625C1A1-6250-49AC-821A-86878FCA02AF}"/>
              </a:ext>
            </a:extLst>
          </p:cNvPr>
          <p:cNvSpPr>
            <a:spLocks noGrp="1"/>
          </p:cNvSpPr>
          <p:nvPr>
            <p:ph type="title"/>
          </p:nvPr>
        </p:nvSpPr>
        <p:spPr/>
        <p:txBody>
          <a:bodyPr>
            <a:normAutofit/>
          </a:bodyPr>
          <a:lstStyle/>
          <a:p>
            <a:r>
              <a:rPr lang="en-US"/>
              <a:t>Actionable Messages</a:t>
            </a:r>
            <a:r>
              <a:rPr lang="en-US">
                <a:cs typeface="Segoe UI Light"/>
              </a:rPr>
              <a:t> – Early impact</a:t>
            </a:r>
          </a:p>
        </p:txBody>
      </p:sp>
      <p:pic>
        <p:nvPicPr>
          <p:cNvPr id="6" name="Picture 10" descr="image001">
            <a:extLst>
              <a:ext uri="{FF2B5EF4-FFF2-40B4-BE49-F238E27FC236}">
                <a16:creationId xmlns:a16="http://schemas.microsoft.com/office/drawing/2014/main" id="{23ABB6E7-6561-464B-A3D2-49DE7ECD7DE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494" t="13816" r="521" b="15461"/>
          <a:stretch/>
        </p:blipFill>
        <p:spPr bwMode="auto">
          <a:xfrm>
            <a:off x="272563" y="1930362"/>
            <a:ext cx="5305574" cy="3033652"/>
          </a:xfrm>
          <a:prstGeom prst="rect">
            <a:avLst/>
          </a:prstGeom>
          <a:noFill/>
          <a:ln w="3175">
            <a:solidFill>
              <a:schemeClr val="bg1">
                <a:lumMod val="75000"/>
              </a:schemeClr>
            </a:solidFill>
            <a:miter lim="800000"/>
            <a:headEnd/>
            <a:tailEnd/>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9A7230C1-0C9B-4843-B35A-B2320D287BBA}"/>
              </a:ext>
            </a:extLst>
          </p:cNvPr>
          <p:cNvSpPr/>
          <p:nvPr/>
        </p:nvSpPr>
        <p:spPr>
          <a:xfrm>
            <a:off x="6153842" y="1923306"/>
            <a:ext cx="5980193" cy="3508653"/>
          </a:xfrm>
          <a:prstGeom prst="rect">
            <a:avLst/>
          </a:prstGeom>
        </p:spPr>
        <p:txBody>
          <a:bodyPr wrap="square" anchor="t">
            <a:spAutoFit/>
          </a:bodyPr>
          <a:lstStyle/>
          <a:p>
            <a:pPr defTabSz="932457"/>
            <a:r>
              <a:rPr lang="en-US" sz="2000" b="1">
                <a:solidFill>
                  <a:srgbClr val="000000"/>
                </a:solidFill>
                <a:latin typeface="Segoe UI Light" panose="020B0502040204020203" pitchFamily="34" charset="0"/>
                <a:ea typeface="Calibri" panose="020F0502020204030204" pitchFamily="34" charset="0"/>
                <a:cs typeface="Segoe UI Light" panose="020B0502040204020203" pitchFamily="34" charset="0"/>
              </a:rPr>
              <a:t>Magical experience</a:t>
            </a:r>
            <a:br>
              <a:rPr lang="en-US" sz="2000" b="1">
                <a:solidFill>
                  <a:srgbClr val="000000"/>
                </a:solidFill>
                <a:latin typeface="Segoe UI Light" panose="020B0502040204020203" pitchFamily="34" charset="0"/>
                <a:ea typeface="Calibri" panose="020F0502020204030204" pitchFamily="34" charset="0"/>
                <a:cs typeface="Segoe UI Light" panose="020B0502040204020203" pitchFamily="34" charset="0"/>
              </a:rPr>
            </a:br>
            <a:r>
              <a:rPr lang="en-US" i="1">
                <a:solidFill>
                  <a:srgbClr val="000000"/>
                </a:solidFill>
                <a:latin typeface="Segoe UI Light" panose="020B0502040204020203" pitchFamily="34" charset="0"/>
                <a:cs typeface="Segoe UI Light" panose="020B0502040204020203" pitchFamily="34" charset="0"/>
              </a:rPr>
              <a:t>“I just got an expense actionable message and it was MAGICAL. Good stuff”</a:t>
            </a:r>
            <a:br>
              <a:rPr lang="en-US" i="1">
                <a:solidFill>
                  <a:srgbClr val="000000"/>
                </a:solidFill>
                <a:latin typeface="Segoe UI Light" panose="020B0502040204020203" pitchFamily="34" charset="0"/>
                <a:cs typeface="Segoe UI Light" panose="020B0502040204020203" pitchFamily="34" charset="0"/>
              </a:rPr>
            </a:br>
            <a:endParaRPr lang="en-US" b="1">
              <a:solidFill>
                <a:srgbClr val="000000"/>
              </a:solidFill>
              <a:latin typeface="Segoe UI Light" panose="020B0502040204020203" pitchFamily="34" charset="0"/>
              <a:ea typeface="Calibri" panose="020F0502020204030204" pitchFamily="34" charset="0"/>
              <a:cs typeface="Segoe UI Light" panose="020B0502040204020203" pitchFamily="34" charset="0"/>
            </a:endParaRPr>
          </a:p>
          <a:p>
            <a:pPr defTabSz="932457"/>
            <a:r>
              <a:rPr lang="en-US" sz="2000" b="1">
                <a:solidFill>
                  <a:srgbClr val="000000"/>
                </a:solidFill>
                <a:latin typeface="Segoe UI Light" panose="020B0502040204020203" pitchFamily="34" charset="0"/>
                <a:ea typeface="Calibri" panose="020F0502020204030204" pitchFamily="34" charset="0"/>
                <a:cs typeface="Segoe UI Light" panose="020B0502040204020203" pitchFamily="34" charset="0"/>
              </a:rPr>
              <a:t>Time to act reduction </a:t>
            </a:r>
            <a:endParaRPr lang="en-US">
              <a:solidFill>
                <a:srgbClr val="282828"/>
              </a:solidFill>
              <a:latin typeface="Segoe UI Semilight"/>
              <a:ea typeface="Calibri" panose="020F0502020204030204" pitchFamily="34" charset="0"/>
              <a:cs typeface="Segoe UI Semilight"/>
            </a:endParaRPr>
          </a:p>
          <a:p>
            <a:pPr defTabSz="932457"/>
            <a:r>
              <a:rPr lang="en-US">
                <a:solidFill>
                  <a:srgbClr val="000000"/>
                </a:solidFill>
                <a:latin typeface="Segoe UI Light" panose="020B0502040204020203" pitchFamily="34" charset="0"/>
                <a:ea typeface="Calibri" panose="020F0502020204030204" pitchFamily="34" charset="0"/>
                <a:cs typeface="Segoe UI Light" panose="020B0502040204020203" pitchFamily="34" charset="0"/>
              </a:rPr>
              <a:t>Time to approve reduced from 6 days to within 17 hours (at 85</a:t>
            </a:r>
            <a:r>
              <a:rPr lang="en-US" baseline="30000">
                <a:solidFill>
                  <a:srgbClr val="000000"/>
                </a:solidFill>
                <a:latin typeface="Segoe UI Light" panose="020B0502040204020203" pitchFamily="34" charset="0"/>
                <a:ea typeface="Calibri" panose="020F0502020204030204" pitchFamily="34" charset="0"/>
                <a:cs typeface="Segoe UI Light" panose="020B0502040204020203" pitchFamily="34" charset="0"/>
              </a:rPr>
              <a:t>th</a:t>
            </a:r>
            <a:r>
              <a:rPr lang="en-US">
                <a:solidFill>
                  <a:srgbClr val="000000"/>
                </a:solidFill>
                <a:latin typeface="Segoe UI Light" panose="020B0502040204020203" pitchFamily="34" charset="0"/>
                <a:ea typeface="Calibri" panose="020F0502020204030204" pitchFamily="34" charset="0"/>
                <a:cs typeface="Segoe UI Light" panose="020B0502040204020203" pitchFamily="34" charset="0"/>
              </a:rPr>
              <a:t> %le). </a:t>
            </a:r>
            <a:endParaRPr lang="en-US">
              <a:solidFill>
                <a:srgbClr val="282828"/>
              </a:solidFill>
              <a:latin typeface="Segoe UI Semilight"/>
              <a:ea typeface="Calibri" panose="020F0502020204030204" pitchFamily="34" charset="0"/>
              <a:cs typeface="Segoe UI Semilight"/>
            </a:endParaRPr>
          </a:p>
          <a:p>
            <a:pPr defTabSz="932457"/>
            <a:endParaRPr lang="en-US">
              <a:solidFill>
                <a:srgbClr val="000000"/>
              </a:solidFill>
              <a:latin typeface="Segoe UI Light" panose="020B0502040204020203" pitchFamily="34" charset="0"/>
              <a:ea typeface="Calibri" panose="020F0502020204030204" pitchFamily="34" charset="0"/>
              <a:cs typeface="Segoe UI Light" panose="020B0502040204020203" pitchFamily="34" charset="0"/>
            </a:endParaRPr>
          </a:p>
          <a:p>
            <a:pPr defTabSz="932457"/>
            <a:r>
              <a:rPr lang="en-US" sz="2000" b="1">
                <a:solidFill>
                  <a:srgbClr val="000000"/>
                </a:solidFill>
                <a:latin typeface="Segoe UI Light" panose="020B0502040204020203" pitchFamily="34" charset="0"/>
                <a:ea typeface="Calibri" panose="020F0502020204030204" pitchFamily="34" charset="0"/>
                <a:cs typeface="Segoe UI Light" panose="020B0502040204020203" pitchFamily="34" charset="0"/>
              </a:rPr>
              <a:t>Scales to other approval flows (ROI)</a:t>
            </a:r>
            <a:br>
              <a:rPr lang="en-US" sz="2000" b="1">
                <a:solidFill>
                  <a:srgbClr val="000000"/>
                </a:solidFill>
                <a:latin typeface="Segoe UI Light" panose="020B0502040204020203" pitchFamily="34" charset="0"/>
                <a:ea typeface="Calibri" panose="020F0502020204030204" pitchFamily="34" charset="0"/>
                <a:cs typeface="Segoe UI Light" panose="020B0502040204020203" pitchFamily="34" charset="0"/>
              </a:rPr>
            </a:br>
            <a:r>
              <a:rPr lang="en-US">
                <a:solidFill>
                  <a:srgbClr val="000000"/>
                </a:solidFill>
                <a:latin typeface="Segoe UI Light" panose="020B0502040204020203" pitchFamily="34" charset="0"/>
                <a:ea typeface="Calibri" panose="020F0502020204030204" pitchFamily="34" charset="0"/>
                <a:cs typeface="Segoe UI Light" panose="020B0502040204020203" pitchFamily="34" charset="0"/>
              </a:rPr>
              <a:t>Expanding to four more MS products, covering POs, vendor invoicing and vacation approvals</a:t>
            </a:r>
            <a:br>
              <a:rPr lang="en-US">
                <a:solidFill>
                  <a:srgbClr val="000000"/>
                </a:solidFill>
                <a:latin typeface="Segoe UI Light" panose="020B0502040204020203" pitchFamily="34" charset="0"/>
                <a:ea typeface="Calibri" panose="020F0502020204030204" pitchFamily="34" charset="0"/>
                <a:cs typeface="Segoe UI Light" panose="020B0502040204020203" pitchFamily="34" charset="0"/>
              </a:rPr>
            </a:br>
            <a:endParaRPr lang="en-US">
              <a:solidFill>
                <a:srgbClr val="000000"/>
              </a:solidFill>
              <a:latin typeface="Segoe UI Light" panose="020B0502040204020203" pitchFamily="34" charset="0"/>
              <a:ea typeface="Calibri" panose="020F0502020204030204" pitchFamily="34" charset="0"/>
              <a:cs typeface="Segoe UI Light" panose="020B0502040204020203" pitchFamily="34" charset="0"/>
            </a:endParaRPr>
          </a:p>
        </p:txBody>
      </p:sp>
      <p:pic>
        <p:nvPicPr>
          <p:cNvPr id="7" name="Picture 6">
            <a:extLst>
              <a:ext uri="{FF2B5EF4-FFF2-40B4-BE49-F238E27FC236}">
                <a16:creationId xmlns:a16="http://schemas.microsoft.com/office/drawing/2014/main" id="{38F05565-6B2D-4836-BD6F-9A6164C515A9}"/>
              </a:ext>
            </a:extLst>
          </p:cNvPr>
          <p:cNvPicPr>
            <a:picLocks noChangeAspect="1"/>
          </p:cNvPicPr>
          <p:nvPr/>
        </p:nvPicPr>
        <p:blipFill rotWithShape="1">
          <a:blip r:embed="rId4"/>
          <a:srcRect l="30676" t="10869" r="33801" b="37175"/>
          <a:stretch/>
        </p:blipFill>
        <p:spPr>
          <a:xfrm>
            <a:off x="5223994" y="4645599"/>
            <a:ext cx="587464" cy="573868"/>
          </a:xfrm>
          <a:prstGeom prst="ellipse">
            <a:avLst/>
          </a:prstGeom>
          <a:ln w="63500" cap="rnd">
            <a:noFill/>
          </a:ln>
          <a:effectLst>
            <a:outerShdw blurRad="50800" dist="38100" dir="2700000" algn="tl" rotWithShape="0">
              <a:prstClr val="black">
                <a:alpha val="40000"/>
              </a:prstClr>
            </a:outerShdw>
          </a:effectLst>
          <a:scene3d>
            <a:camera prst="orthographicFront"/>
            <a:lightRig rig="contrasting" dir="t">
              <a:rot lat="0" lon="0" rev="3000000"/>
            </a:lightRig>
          </a:scene3d>
          <a:sp3d contourW="7620">
            <a:contourClr>
              <a:srgbClr val="333333"/>
            </a:contourClr>
          </a:sp3d>
        </p:spPr>
      </p:pic>
      <p:sp>
        <p:nvSpPr>
          <p:cNvPr id="15" name="TextBox 14">
            <a:extLst>
              <a:ext uri="{FF2B5EF4-FFF2-40B4-BE49-F238E27FC236}">
                <a16:creationId xmlns:a16="http://schemas.microsoft.com/office/drawing/2014/main" id="{C3A8B822-FC12-4D9C-BFB8-D8EE38903416}"/>
              </a:ext>
            </a:extLst>
          </p:cNvPr>
          <p:cNvSpPr txBox="1"/>
          <p:nvPr/>
        </p:nvSpPr>
        <p:spPr>
          <a:xfrm>
            <a:off x="2075094" y="4997525"/>
            <a:ext cx="1431802" cy="338554"/>
          </a:xfrm>
          <a:prstGeom prst="rect">
            <a:avLst/>
          </a:prstGeom>
          <a:noFill/>
        </p:spPr>
        <p:txBody>
          <a:bodyPr wrap="none" rtlCol="0" anchor="t">
            <a:spAutoFit/>
          </a:bodyPr>
          <a:lstStyle/>
          <a:p>
            <a:pPr defTabSz="932457"/>
            <a:r>
              <a:rPr lang="en-US" sz="1600">
                <a:solidFill>
                  <a:srgbClr val="000000"/>
                </a:solidFill>
                <a:latin typeface="Segoe UI" panose="020B0502040204020203" pitchFamily="34" charset="0"/>
                <a:cs typeface="Segoe UI" panose="020B0502040204020203" pitchFamily="34" charset="0"/>
              </a:rPr>
              <a:t>MS Approvals</a:t>
            </a:r>
          </a:p>
        </p:txBody>
      </p:sp>
    </p:spTree>
    <p:extLst>
      <p:ext uri="{BB962C8B-B14F-4D97-AF65-F5344CB8AC3E}">
        <p14:creationId xmlns:p14="http://schemas.microsoft.com/office/powerpoint/2010/main" val="1866469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Demo</a:t>
            </a:r>
          </a:p>
        </p:txBody>
      </p:sp>
      <p:sp>
        <p:nvSpPr>
          <p:cNvPr id="4" name="Text Placeholder 3"/>
          <p:cNvSpPr>
            <a:spLocks noGrp="1"/>
          </p:cNvSpPr>
          <p:nvPr>
            <p:ph type="body" sz="quarter" idx="12"/>
          </p:nvPr>
        </p:nvSpPr>
        <p:spPr>
          <a:xfrm>
            <a:off x="275482" y="3954399"/>
            <a:ext cx="10056974" cy="738559"/>
          </a:xfrm>
        </p:spPr>
        <p:txBody>
          <a:bodyPr/>
          <a:lstStyle/>
          <a:p>
            <a:r>
              <a:rPr lang="en-US"/>
              <a:t>Actionable Message</a:t>
            </a:r>
          </a:p>
        </p:txBody>
      </p:sp>
    </p:spTree>
    <p:extLst>
      <p:ext uri="{BB962C8B-B14F-4D97-AF65-F5344CB8AC3E}">
        <p14:creationId xmlns:p14="http://schemas.microsoft.com/office/powerpoint/2010/main" val="577883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B17B4-E80A-4179-A809-8E7D0D6CFCF3}"/>
              </a:ext>
            </a:extLst>
          </p:cNvPr>
          <p:cNvSpPr>
            <a:spLocks noGrp="1"/>
          </p:cNvSpPr>
          <p:nvPr>
            <p:ph type="title"/>
          </p:nvPr>
        </p:nvSpPr>
        <p:spPr/>
        <p:txBody>
          <a:bodyPr/>
          <a:lstStyle/>
          <a:p>
            <a:r>
              <a:rPr lang="en-US"/>
              <a:t>Why you should care</a:t>
            </a:r>
          </a:p>
        </p:txBody>
      </p:sp>
      <p:sp>
        <p:nvSpPr>
          <p:cNvPr id="3" name="Text Placeholder 2">
            <a:extLst>
              <a:ext uri="{FF2B5EF4-FFF2-40B4-BE49-F238E27FC236}">
                <a16:creationId xmlns:a16="http://schemas.microsoft.com/office/drawing/2014/main" id="{29667F82-CB67-4C95-969E-4C21A6E7CFF1}"/>
              </a:ext>
            </a:extLst>
          </p:cNvPr>
          <p:cNvSpPr>
            <a:spLocks noGrp="1"/>
          </p:cNvSpPr>
          <p:nvPr>
            <p:ph type="body" sz="quarter" idx="10"/>
          </p:nvPr>
        </p:nvSpPr>
        <p:spPr>
          <a:xfrm>
            <a:off x="275546" y="1211611"/>
            <a:ext cx="11887100" cy="5520729"/>
          </a:xfrm>
        </p:spPr>
        <p:txBody>
          <a:bodyPr/>
          <a:lstStyle/>
          <a:p>
            <a:r>
              <a:rPr lang="en-US" dirty="0"/>
              <a:t>IT Pros</a:t>
            </a:r>
          </a:p>
          <a:p>
            <a:pPr lvl="1"/>
            <a:r>
              <a:rPr lang="en-US" dirty="0"/>
              <a:t>Streamline workflows to minimize context switches, save time and </a:t>
            </a:r>
            <a:r>
              <a:rPr lang="en-US" b="1" dirty="0"/>
              <a:t>increase productivity</a:t>
            </a:r>
          </a:p>
          <a:p>
            <a:pPr lvl="1"/>
            <a:r>
              <a:rPr lang="en-US" dirty="0"/>
              <a:t>Make </a:t>
            </a:r>
            <a:r>
              <a:rPr lang="en-US" b="1" dirty="0"/>
              <a:t>the automated emails you already send</a:t>
            </a:r>
            <a:r>
              <a:rPr lang="en-US" dirty="0"/>
              <a:t> actionable</a:t>
            </a:r>
          </a:p>
          <a:p>
            <a:r>
              <a:rPr lang="en-US" dirty="0"/>
              <a:t>ISVs</a:t>
            </a:r>
          </a:p>
          <a:p>
            <a:pPr lvl="1"/>
            <a:r>
              <a:rPr lang="en-US" b="1" dirty="0"/>
              <a:t>100 million+</a:t>
            </a:r>
            <a:r>
              <a:rPr lang="en-US" dirty="0"/>
              <a:t> Office 365 monthly active users</a:t>
            </a:r>
          </a:p>
          <a:p>
            <a:pPr lvl="1"/>
            <a:r>
              <a:rPr lang="en-US" dirty="0"/>
              <a:t>Integrate your solution in the Office apps your users already use on a daily basis (Outlook, Microsoft Teams)</a:t>
            </a:r>
          </a:p>
          <a:p>
            <a:r>
              <a:rPr lang="en-US" dirty="0"/>
              <a:t>Developers</a:t>
            </a:r>
          </a:p>
          <a:p>
            <a:pPr lvl="1"/>
            <a:r>
              <a:rPr lang="en-US" dirty="0"/>
              <a:t>Declarative by nature, Actionable Messages are easy to get started with</a:t>
            </a:r>
          </a:p>
          <a:p>
            <a:pPr lvl="1"/>
            <a:r>
              <a:rPr lang="en-US" dirty="0"/>
              <a:t>Leverage </a:t>
            </a:r>
            <a:r>
              <a:rPr lang="en-US" b="1" dirty="0"/>
              <a:t>your existing services</a:t>
            </a:r>
          </a:p>
        </p:txBody>
      </p:sp>
    </p:spTree>
    <p:extLst>
      <p:ext uri="{BB962C8B-B14F-4D97-AF65-F5344CB8AC3E}">
        <p14:creationId xmlns:p14="http://schemas.microsoft.com/office/powerpoint/2010/main" val="3667860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Agenda</a:t>
            </a:r>
          </a:p>
        </p:txBody>
      </p:sp>
      <p:sp>
        <p:nvSpPr>
          <p:cNvPr id="3" name="Text Placeholder 2"/>
          <p:cNvSpPr>
            <a:spLocks noGrp="1"/>
          </p:cNvSpPr>
          <p:nvPr>
            <p:ph type="body" sz="quarter" idx="10"/>
          </p:nvPr>
        </p:nvSpPr>
        <p:spPr>
          <a:xfrm>
            <a:off x="275481" y="1213174"/>
            <a:ext cx="11885514" cy="2037481"/>
          </a:xfrm>
        </p:spPr>
        <p:txBody>
          <a:bodyPr vert="horz" wrap="square" lIns="146304" tIns="91440" rIns="146304" bIns="91440" rtlCol="0" anchor="t">
            <a:spAutoFit/>
          </a:bodyPr>
          <a:lstStyle/>
          <a:p>
            <a:r>
              <a:rPr lang="en-US" dirty="0"/>
              <a:t>Add-ins &amp; Actionable messages</a:t>
            </a:r>
            <a:endParaRPr lang="en-US" dirty="0">
              <a:cs typeface="Segoe UI Light"/>
            </a:endParaRPr>
          </a:p>
          <a:p>
            <a:pPr lvl="1"/>
            <a:r>
              <a:rPr lang="en-US" dirty="0"/>
              <a:t>Demo - New capabilities</a:t>
            </a:r>
            <a:endParaRPr lang="en-US" dirty="0">
              <a:cs typeface="Segoe UI Semilight"/>
            </a:endParaRPr>
          </a:p>
          <a:p>
            <a:pPr lvl="1"/>
            <a:r>
              <a:rPr lang="en-US" dirty="0"/>
              <a:t>What is coming </a:t>
            </a:r>
            <a:endParaRPr lang="en-US" dirty="0">
              <a:cs typeface="Segoe UI Semilight"/>
            </a:endParaRPr>
          </a:p>
          <a:p>
            <a:pPr lvl="1"/>
            <a:r>
              <a:rPr lang="en-US" dirty="0"/>
              <a:t>Best practices</a:t>
            </a:r>
            <a:endParaRPr lang="en-US" dirty="0">
              <a:cs typeface="Segoe UI Semilight"/>
            </a:endParaRPr>
          </a:p>
          <a:p>
            <a:pPr lvl="1"/>
            <a:endParaRPr lang="en-US" dirty="0"/>
          </a:p>
        </p:txBody>
      </p:sp>
    </p:spTree>
    <p:extLst>
      <p:ext uri="{BB962C8B-B14F-4D97-AF65-F5344CB8AC3E}">
        <p14:creationId xmlns:p14="http://schemas.microsoft.com/office/powerpoint/2010/main" val="1879572392"/>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D4685-16BD-444E-9627-6F30C82CE3E6}"/>
              </a:ext>
            </a:extLst>
          </p:cNvPr>
          <p:cNvSpPr>
            <a:spLocks noGrp="1"/>
          </p:cNvSpPr>
          <p:nvPr>
            <p:ph type="title"/>
          </p:nvPr>
        </p:nvSpPr>
        <p:spPr/>
        <p:txBody>
          <a:bodyPr/>
          <a:lstStyle/>
          <a:p>
            <a:r>
              <a:rPr lang="en-US"/>
              <a:t>Key Takeaways</a:t>
            </a:r>
          </a:p>
        </p:txBody>
      </p:sp>
    </p:spTree>
    <p:extLst>
      <p:ext uri="{BB962C8B-B14F-4D97-AF65-F5344CB8AC3E}">
        <p14:creationId xmlns:p14="http://schemas.microsoft.com/office/powerpoint/2010/main" val="1640440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75482" y="295730"/>
            <a:ext cx="11887878" cy="917444"/>
          </a:xfrm>
        </p:spPr>
        <p:txBody>
          <a:bodyPr/>
          <a:lstStyle/>
          <a:p>
            <a:r>
              <a:rPr lang="en-US"/>
              <a:t>Call To Action</a:t>
            </a:r>
          </a:p>
        </p:txBody>
      </p:sp>
      <p:sp>
        <p:nvSpPr>
          <p:cNvPr id="4" name="Text Placeholder 1">
            <a:extLst>
              <a:ext uri="{FF2B5EF4-FFF2-40B4-BE49-F238E27FC236}">
                <a16:creationId xmlns:a16="http://schemas.microsoft.com/office/drawing/2014/main" id="{B9BFC4D1-B7DF-4FD1-A548-358AF73DCB28}"/>
              </a:ext>
            </a:extLst>
          </p:cNvPr>
          <p:cNvSpPr>
            <a:spLocks noGrp="1"/>
          </p:cNvSpPr>
          <p:nvPr>
            <p:ph type="body" sz="quarter" idx="10"/>
          </p:nvPr>
        </p:nvSpPr>
        <p:spPr>
          <a:xfrm>
            <a:off x="275483" y="1133810"/>
            <a:ext cx="11887879" cy="5792329"/>
          </a:xfrm>
        </p:spPr>
        <p:txBody>
          <a:bodyPr vert="horz" wrap="square" lIns="146283" tIns="91427" rIns="146283" bIns="91427" rtlCol="0" anchor="t">
            <a:spAutoFit/>
          </a:bodyPr>
          <a:lstStyle/>
          <a:p>
            <a:endParaRPr lang="en-US" sz="2400" dirty="0"/>
          </a:p>
          <a:p>
            <a:r>
              <a:rPr lang="en-US" sz="2800" dirty="0"/>
              <a:t>Visit </a:t>
            </a:r>
            <a:r>
              <a:rPr lang="en-US" sz="2800" dirty="0">
                <a:hlinkClick r:id="rId3"/>
              </a:rPr>
              <a:t>https://docs.microsoft.com/en-us/outlook/</a:t>
            </a:r>
            <a:r>
              <a:rPr lang="en-US" sz="2800" dirty="0"/>
              <a:t> to get started</a:t>
            </a:r>
            <a:endParaRPr lang="en-US" sz="2800" dirty="0">
              <a:cs typeface="Segoe UI Light"/>
            </a:endParaRPr>
          </a:p>
          <a:p>
            <a:pPr lvl="1"/>
            <a:r>
              <a:rPr lang="en-US" sz="2400" dirty="0" err="1">
                <a:latin typeface="Segoe UI Light"/>
                <a:cs typeface="Segoe UI Light"/>
              </a:rPr>
              <a:t>Addins</a:t>
            </a:r>
            <a:r>
              <a:rPr lang="en-US" sz="2400" dirty="0">
                <a:latin typeface="Segoe UI Light"/>
                <a:cs typeface="Segoe UI Light"/>
              </a:rPr>
              <a:t>: </a:t>
            </a:r>
            <a:r>
              <a:rPr lang="en-US" sz="2400" dirty="0">
                <a:solidFill>
                  <a:srgbClr val="000000"/>
                </a:solidFill>
                <a:latin typeface="Segoe UI Light"/>
                <a:cs typeface="Segoe UI Light"/>
                <a:hlinkClick r:id="rId4"/>
              </a:rPr>
              <a:t>https://docs.microsoft.com/en-us/outlook/add-ins/</a:t>
            </a:r>
            <a:r>
              <a:rPr lang="en-US" sz="2400" dirty="0">
                <a:solidFill>
                  <a:srgbClr val="000000"/>
                </a:solidFill>
                <a:latin typeface="Segoe UI Light"/>
                <a:cs typeface="Segoe UI Light"/>
              </a:rPr>
              <a:t> </a:t>
            </a:r>
            <a:endParaRPr lang="en-US" sz="2400" dirty="0">
              <a:latin typeface="Segoe UI Light"/>
              <a:cs typeface="Segoe UI Light"/>
            </a:endParaRPr>
          </a:p>
          <a:p>
            <a:pPr lvl="1"/>
            <a:r>
              <a:rPr lang="en-US" sz="2400" dirty="0">
                <a:latin typeface="Segoe UI Light"/>
                <a:cs typeface="Segoe UI Light"/>
              </a:rPr>
              <a:t>Actionable Messages: </a:t>
            </a:r>
            <a:r>
              <a:rPr lang="en-US" sz="2400" dirty="0">
                <a:latin typeface="Segoe UI Light"/>
                <a:cs typeface="Segoe UI Light"/>
                <a:hlinkClick r:id="rId5"/>
              </a:rPr>
              <a:t>https://docs.microsoft.com/en-us/outlook/actionable-messages/get-started</a:t>
            </a:r>
            <a:r>
              <a:rPr lang="en-US" sz="2400" dirty="0">
                <a:latin typeface="Segoe UI Light"/>
                <a:cs typeface="Segoe UI Light"/>
              </a:rPr>
              <a:t> </a:t>
            </a:r>
          </a:p>
          <a:p>
            <a:pPr lvl="2"/>
            <a:r>
              <a:rPr lang="en-US" sz="1800" dirty="0">
                <a:latin typeface="Segoe UI Light"/>
                <a:cs typeface="Segoe UI Light"/>
              </a:rPr>
              <a:t>Adaptive Cards: </a:t>
            </a:r>
            <a:r>
              <a:rPr lang="en-US" sz="1800" dirty="0">
                <a:solidFill>
                  <a:srgbClr val="000000"/>
                </a:solidFill>
                <a:latin typeface="Segoe UI Light"/>
                <a:cs typeface="Segoe UI Light"/>
                <a:hlinkClick r:id="rId6"/>
              </a:rPr>
              <a:t>http://adaptivecards.io/</a:t>
            </a:r>
            <a:r>
              <a:rPr lang="en-US" sz="1800" dirty="0">
                <a:solidFill>
                  <a:srgbClr val="000000"/>
                </a:solidFill>
                <a:latin typeface="Segoe UI Light"/>
                <a:cs typeface="Segoe UI Light"/>
              </a:rPr>
              <a:t> </a:t>
            </a:r>
          </a:p>
          <a:p>
            <a:pPr marL="685800"/>
            <a:r>
              <a:rPr lang="en-US" sz="1800" dirty="0">
                <a:latin typeface="Segoe UI Light"/>
                <a:cs typeface="Segoe UI Light"/>
              </a:rPr>
              <a:t>Playground: </a:t>
            </a:r>
            <a:r>
              <a:rPr lang="en-US" sz="1800" dirty="0">
                <a:solidFill>
                  <a:srgbClr val="000000"/>
                </a:solidFill>
                <a:latin typeface="Segoe UI Light"/>
                <a:cs typeface="Segoe UI Light"/>
                <a:hlinkClick r:id="rId7"/>
              </a:rPr>
              <a:t>https://messagecardplayground.azurewebsites.net/#</a:t>
            </a:r>
            <a:r>
              <a:rPr lang="en-US" sz="1800" dirty="0">
                <a:solidFill>
                  <a:srgbClr val="000000"/>
                </a:solidFill>
                <a:latin typeface="Segoe UI Light"/>
                <a:cs typeface="Segoe UI Light"/>
              </a:rPr>
              <a:t> </a:t>
            </a:r>
          </a:p>
          <a:p>
            <a:pPr marL="457200" lvl="1"/>
            <a:endParaRPr lang="en-US" sz="1800" dirty="0">
              <a:latin typeface="Segoe UI Light"/>
              <a:cs typeface="Segoe UI Light"/>
            </a:endParaRPr>
          </a:p>
          <a:p>
            <a:r>
              <a:rPr lang="en-US" sz="2800" dirty="0">
                <a:cs typeface="Segoe UI Light"/>
              </a:rPr>
              <a:t>Questions on </a:t>
            </a:r>
            <a:r>
              <a:rPr lang="en-US" sz="2800" dirty="0" err="1">
                <a:cs typeface="Segoe UI Light"/>
              </a:rPr>
              <a:t>stackoverflow</a:t>
            </a:r>
            <a:r>
              <a:rPr lang="en-US" sz="2800" dirty="0">
                <a:cs typeface="Segoe UI Light"/>
              </a:rPr>
              <a:t>?</a:t>
            </a:r>
          </a:p>
          <a:p>
            <a:pPr lvl="1"/>
            <a:r>
              <a:rPr lang="en-US" sz="2000" dirty="0">
                <a:cs typeface="Segoe UI Light"/>
              </a:rPr>
              <a:t>Add-ins: #</a:t>
            </a:r>
            <a:r>
              <a:rPr lang="en-US" sz="2000" dirty="0"/>
              <a:t>outlook-web-</a:t>
            </a:r>
            <a:r>
              <a:rPr lang="en-US" sz="2000" dirty="0" err="1"/>
              <a:t>addins</a:t>
            </a:r>
            <a:endParaRPr lang="en-US" sz="2000" dirty="0">
              <a:cs typeface="Segoe UI Semilight"/>
            </a:endParaRPr>
          </a:p>
          <a:p>
            <a:pPr lvl="1"/>
            <a:r>
              <a:rPr lang="en-US" sz="2000" dirty="0">
                <a:cs typeface="Segoe UI Light"/>
              </a:rPr>
              <a:t>Actionable Messages: #</a:t>
            </a:r>
            <a:r>
              <a:rPr lang="en-US" sz="2000" dirty="0"/>
              <a:t>office365connectors</a:t>
            </a:r>
            <a:endParaRPr lang="en-US" sz="2000" dirty="0">
              <a:cs typeface="Segoe UI Semilight"/>
            </a:endParaRPr>
          </a:p>
          <a:p>
            <a:pPr lvl="1"/>
            <a:endParaRPr lang="en-US" sz="2000" dirty="0">
              <a:cs typeface="Segoe UI Semilight"/>
            </a:endParaRPr>
          </a:p>
          <a:p>
            <a:r>
              <a:rPr lang="en-US" sz="3200" dirty="0"/>
              <a:t>Help us shape our roadmap</a:t>
            </a:r>
            <a:endParaRPr lang="en-US" sz="3200" dirty="0">
              <a:cs typeface="Segoe UI Light"/>
            </a:endParaRPr>
          </a:p>
          <a:p>
            <a:pPr lvl="1"/>
            <a:r>
              <a:rPr lang="en-US" sz="2400" dirty="0"/>
              <a:t>User Voice:  </a:t>
            </a:r>
            <a:r>
              <a:rPr lang="en-US" sz="2400" dirty="0">
                <a:hlinkClick r:id="rId8"/>
              </a:rPr>
              <a:t>https://aka.ms/officedevuservoice</a:t>
            </a:r>
            <a:r>
              <a:rPr lang="en-US" sz="2400" dirty="0"/>
              <a:t> </a:t>
            </a:r>
            <a:endParaRPr lang="en-US" sz="2400" dirty="0">
              <a:cs typeface="Segoe UI Semilight"/>
            </a:endParaRPr>
          </a:p>
          <a:p>
            <a:pPr lvl="1"/>
            <a:endParaRPr lang="en-US" sz="1800" dirty="0">
              <a:cs typeface="Segoe UI Light"/>
            </a:endParaRPr>
          </a:p>
        </p:txBody>
      </p:sp>
    </p:spTree>
    <p:extLst>
      <p:ext uri="{BB962C8B-B14F-4D97-AF65-F5344CB8AC3E}">
        <p14:creationId xmlns:p14="http://schemas.microsoft.com/office/powerpoint/2010/main" val="4220405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CCDE4-A075-487C-8147-37BF55149E3A}"/>
              </a:ext>
            </a:extLst>
          </p:cNvPr>
          <p:cNvSpPr>
            <a:spLocks noGrp="1"/>
          </p:cNvSpPr>
          <p:nvPr>
            <p:ph type="title"/>
          </p:nvPr>
        </p:nvSpPr>
        <p:spPr>
          <a:xfrm>
            <a:off x="275481" y="373505"/>
            <a:ext cx="11228276" cy="990460"/>
          </a:xfrm>
        </p:spPr>
        <p:txBody>
          <a:bodyPr/>
          <a:lstStyle/>
          <a:p>
            <a:r>
              <a:rPr lang="en-US">
                <a:latin typeface="Segoe UI Light" panose="020B0502040204020203" pitchFamily="34" charset="0"/>
                <a:cs typeface="Segoe UI Light" panose="020B0502040204020203" pitchFamily="34" charset="0"/>
              </a:rPr>
              <a:t>Why we love the modern platform…</a:t>
            </a:r>
          </a:p>
        </p:txBody>
      </p:sp>
      <p:sp>
        <p:nvSpPr>
          <p:cNvPr id="3" name="Content Placeholder 2">
            <a:extLst>
              <a:ext uri="{FF2B5EF4-FFF2-40B4-BE49-F238E27FC236}">
                <a16:creationId xmlns:a16="http://schemas.microsoft.com/office/drawing/2014/main" id="{78E567B0-80B3-45F2-AC5B-9343AF1A9AAA}"/>
              </a:ext>
            </a:extLst>
          </p:cNvPr>
          <p:cNvSpPr>
            <a:spLocks noGrp="1"/>
          </p:cNvSpPr>
          <p:nvPr>
            <p:ph idx="1"/>
          </p:nvPr>
        </p:nvSpPr>
        <p:spPr>
          <a:xfrm>
            <a:off x="527909" y="1516343"/>
            <a:ext cx="10723417" cy="4765372"/>
          </a:xfrm>
        </p:spPr>
        <p:txBody>
          <a:bodyPr>
            <a:normAutofit/>
          </a:bodyPr>
          <a:lstStyle/>
          <a:p>
            <a:pPr>
              <a:lnSpc>
                <a:spcPct val="150000"/>
              </a:lnSpc>
            </a:pPr>
            <a:r>
              <a:rPr lang="en-US" b="1">
                <a:latin typeface="Segoe UI Light" panose="020B0502040204020203" pitchFamily="34" charset="0"/>
                <a:cs typeface="Segoe UI Light" panose="020B0502040204020203" pitchFamily="34" charset="0"/>
              </a:rPr>
              <a:t>Native experiences through web technologies</a:t>
            </a:r>
          </a:p>
          <a:p>
            <a:pPr>
              <a:lnSpc>
                <a:spcPct val="150000"/>
              </a:lnSpc>
            </a:pPr>
            <a:r>
              <a:rPr lang="en-US" b="1">
                <a:latin typeface="Segoe UI Light" panose="020B0502040204020203" pitchFamily="34" charset="0"/>
                <a:cs typeface="Segoe UI Light" panose="020B0502040204020203" pitchFamily="34" charset="0"/>
              </a:rPr>
              <a:t>Write once run everywhere</a:t>
            </a:r>
          </a:p>
          <a:p>
            <a:pPr>
              <a:lnSpc>
                <a:spcPct val="150000"/>
              </a:lnSpc>
            </a:pPr>
            <a:r>
              <a:rPr lang="en-US" b="1">
                <a:latin typeface="Segoe UI Light" panose="020B0502040204020203" pitchFamily="34" charset="0"/>
                <a:cs typeface="Segoe UI Light" panose="020B0502040204020203" pitchFamily="34" charset="0"/>
              </a:rPr>
              <a:t>Modern distribution and deployment</a:t>
            </a:r>
          </a:p>
          <a:p>
            <a:pPr>
              <a:lnSpc>
                <a:spcPct val="150000"/>
              </a:lnSpc>
            </a:pPr>
            <a:r>
              <a:rPr lang="en-US" b="1">
                <a:latin typeface="Segoe UI Light" panose="020B0502040204020203" pitchFamily="34" charset="0"/>
                <a:cs typeface="Segoe UI Light" panose="020B0502040204020203" pitchFamily="34" charset="0"/>
              </a:rPr>
              <a:t>Templates and SDKs to get started quickly</a:t>
            </a:r>
          </a:p>
        </p:txBody>
      </p:sp>
    </p:spTree>
    <p:extLst>
      <p:ext uri="{BB962C8B-B14F-4D97-AF65-F5344CB8AC3E}">
        <p14:creationId xmlns:p14="http://schemas.microsoft.com/office/powerpoint/2010/main" val="13031521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532E681-7DE9-49D7-9129-9587B6722C58}"/>
              </a:ext>
            </a:extLst>
          </p:cNvPr>
          <p:cNvSpPr>
            <a:spLocks noGrp="1"/>
          </p:cNvSpPr>
          <p:nvPr>
            <p:ph type="title"/>
          </p:nvPr>
        </p:nvSpPr>
        <p:spPr/>
        <p:txBody>
          <a:bodyPr/>
          <a:lstStyle/>
          <a:p>
            <a:r>
              <a:rPr lang="en-US"/>
              <a:t>Looking forward</a:t>
            </a:r>
          </a:p>
        </p:txBody>
      </p:sp>
      <p:sp>
        <p:nvSpPr>
          <p:cNvPr id="4" name="Text Placeholder 3">
            <a:extLst>
              <a:ext uri="{FF2B5EF4-FFF2-40B4-BE49-F238E27FC236}">
                <a16:creationId xmlns:a16="http://schemas.microsoft.com/office/drawing/2014/main" id="{8476D019-4A8E-48DB-B5A4-4525C3761F11}"/>
              </a:ext>
            </a:extLst>
          </p:cNvPr>
          <p:cNvSpPr>
            <a:spLocks noGrp="1"/>
          </p:cNvSpPr>
          <p:nvPr>
            <p:ph type="body" sz="quarter" idx="10"/>
          </p:nvPr>
        </p:nvSpPr>
        <p:spPr>
          <a:xfrm>
            <a:off x="275546" y="1211612"/>
            <a:ext cx="11887100" cy="3666394"/>
          </a:xfrm>
        </p:spPr>
        <p:txBody>
          <a:bodyPr/>
          <a:lstStyle/>
          <a:p>
            <a:r>
              <a:rPr lang="en-US"/>
              <a:t>New APIs</a:t>
            </a:r>
          </a:p>
          <a:p>
            <a:r>
              <a:rPr lang="en-US"/>
              <a:t>Parity of features across Outlook Clients</a:t>
            </a:r>
          </a:p>
          <a:p>
            <a:r>
              <a:rPr lang="en-US"/>
              <a:t>More extension points</a:t>
            </a:r>
          </a:p>
          <a:p>
            <a:r>
              <a:rPr lang="en-US"/>
              <a:t>Performance improvements</a:t>
            </a:r>
          </a:p>
          <a:p>
            <a:r>
              <a:rPr lang="en-US"/>
              <a:t>Centralized deployment: Usage report dashboard</a:t>
            </a:r>
          </a:p>
          <a:p>
            <a:pPr marL="228557" lvl="1" indent="0">
              <a:buNone/>
            </a:pPr>
            <a:endParaRPr lang="en-US"/>
          </a:p>
        </p:txBody>
      </p:sp>
    </p:spTree>
    <p:extLst>
      <p:ext uri="{BB962C8B-B14F-4D97-AF65-F5344CB8AC3E}">
        <p14:creationId xmlns:p14="http://schemas.microsoft.com/office/powerpoint/2010/main" val="1119296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Thank You</a:t>
            </a:r>
          </a:p>
        </p:txBody>
      </p:sp>
      <p:sp>
        <p:nvSpPr>
          <p:cNvPr id="4" name="Text Placeholder 3"/>
          <p:cNvSpPr>
            <a:spLocks noGrp="1"/>
          </p:cNvSpPr>
          <p:nvPr>
            <p:ph type="body" sz="quarter" idx="12"/>
          </p:nvPr>
        </p:nvSpPr>
        <p:spPr>
          <a:xfrm>
            <a:off x="275482" y="3954399"/>
            <a:ext cx="10056974" cy="738559"/>
          </a:xfrm>
        </p:spPr>
        <p:txBody>
          <a:bodyPr/>
          <a:lstStyle/>
          <a:p>
            <a:endParaRPr lang="en-US" dirty="0"/>
          </a:p>
        </p:txBody>
      </p:sp>
    </p:spTree>
    <p:extLst>
      <p:ext uri="{BB962C8B-B14F-4D97-AF65-F5344CB8AC3E}">
        <p14:creationId xmlns:p14="http://schemas.microsoft.com/office/powerpoint/2010/main" val="3648590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gradFill>
                  <a:gsLst>
                    <a:gs pos="21538">
                      <a:schemeClr val="tx1"/>
                    </a:gs>
                    <a:gs pos="33000">
                      <a:schemeClr val="tx1"/>
                    </a:gs>
                  </a:gsLst>
                  <a:lin ang="5400000" scaled="0"/>
                </a:gradFill>
              </a:rPr>
              <a:t>Outlook extensions</a:t>
            </a:r>
          </a:p>
        </p:txBody>
      </p:sp>
      <p:sp>
        <p:nvSpPr>
          <p:cNvPr id="12" name="Rectangle 11">
            <a:extLst>
              <a:ext uri="{FF2B5EF4-FFF2-40B4-BE49-F238E27FC236}">
                <a16:creationId xmlns:a16="http://schemas.microsoft.com/office/drawing/2014/main" id="{1404ABAD-B4F6-45A6-8F84-A3ECAA73EB78}"/>
              </a:ext>
            </a:extLst>
          </p:cNvPr>
          <p:cNvSpPr/>
          <p:nvPr/>
        </p:nvSpPr>
        <p:spPr>
          <a:xfrm>
            <a:off x="3680073" y="1390500"/>
            <a:ext cx="1659559" cy="467588"/>
          </a:xfrm>
          <a:prstGeom prst="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32418">
              <a:defRPr/>
            </a:pPr>
            <a:endParaRPr lang="en-US" sz="1836">
              <a:solidFill>
                <a:srgbClr val="E6E6E6"/>
              </a:solidFill>
              <a:latin typeface="Segoe UI Semibold" panose="020B0702040204020203" pitchFamily="34" charset="0"/>
              <a:cs typeface="Segoe UI Semibold" panose="020B0702040204020203" pitchFamily="34" charset="0"/>
            </a:endParaRPr>
          </a:p>
        </p:txBody>
      </p:sp>
      <p:grpSp>
        <p:nvGrpSpPr>
          <p:cNvPr id="26" name="Group 25">
            <a:extLst>
              <a:ext uri="{FF2B5EF4-FFF2-40B4-BE49-F238E27FC236}">
                <a16:creationId xmlns:a16="http://schemas.microsoft.com/office/drawing/2014/main" id="{D260DC3F-250D-49A4-B21A-C16510A90A6E}"/>
              </a:ext>
            </a:extLst>
          </p:cNvPr>
          <p:cNvGrpSpPr/>
          <p:nvPr/>
        </p:nvGrpSpPr>
        <p:grpSpPr>
          <a:xfrm>
            <a:off x="478562" y="4875599"/>
            <a:ext cx="11479353" cy="1671468"/>
            <a:chOff x="477747" y="4875794"/>
            <a:chExt cx="11480981" cy="1671705"/>
          </a:xfrm>
        </p:grpSpPr>
        <p:grpSp>
          <p:nvGrpSpPr>
            <p:cNvPr id="5" name="Group 4">
              <a:extLst>
                <a:ext uri="{FF2B5EF4-FFF2-40B4-BE49-F238E27FC236}">
                  <a16:creationId xmlns:a16="http://schemas.microsoft.com/office/drawing/2014/main" id="{E8AD863D-9669-4D5C-ABAC-3ECEF223519F}"/>
                </a:ext>
              </a:extLst>
            </p:cNvPr>
            <p:cNvGrpSpPr/>
            <p:nvPr/>
          </p:nvGrpSpPr>
          <p:grpSpPr>
            <a:xfrm rot="10800000">
              <a:off x="4008438" y="4875794"/>
              <a:ext cx="794396" cy="643592"/>
              <a:chOff x="8283062" y="3056784"/>
              <a:chExt cx="875225" cy="709078"/>
            </a:xfrm>
          </p:grpSpPr>
          <p:sp>
            <p:nvSpPr>
              <p:cNvPr id="244" name="Freeform 167">
                <a:extLst>
                  <a:ext uri="{FF2B5EF4-FFF2-40B4-BE49-F238E27FC236}">
                    <a16:creationId xmlns:a16="http://schemas.microsoft.com/office/drawing/2014/main" id="{AF24C1B2-43BC-4D0A-8A79-70418AECBED9}"/>
                  </a:ext>
                </a:extLst>
              </p:cNvPr>
              <p:cNvSpPr>
                <a:spLocks/>
              </p:cNvSpPr>
              <p:nvPr/>
            </p:nvSpPr>
            <p:spPr bwMode="auto">
              <a:xfrm>
                <a:off x="8408194" y="3421856"/>
                <a:ext cx="750093"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5103" tIns="47551" rIns="95103" bIns="47551"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defTabSz="951121">
                  <a:defRPr/>
                </a:pPr>
                <a:endParaRPr lang="en-US" sz="1873" kern="0">
                  <a:solidFill>
                    <a:srgbClr val="404040"/>
                  </a:solidFill>
                  <a:latin typeface="Segoe UI Semilight"/>
                </a:endParaRPr>
              </a:p>
            </p:txBody>
          </p:sp>
          <p:sp>
            <p:nvSpPr>
              <p:cNvPr id="245" name="Freeform 168">
                <a:extLst>
                  <a:ext uri="{FF2B5EF4-FFF2-40B4-BE49-F238E27FC236}">
                    <a16:creationId xmlns:a16="http://schemas.microsoft.com/office/drawing/2014/main" id="{5D692673-97BA-4B5F-9E4A-5588E91EA539}"/>
                  </a:ext>
                </a:extLst>
              </p:cNvPr>
              <p:cNvSpPr>
                <a:spLocks/>
              </p:cNvSpPr>
              <p:nvPr/>
            </p:nvSpPr>
            <p:spPr bwMode="auto">
              <a:xfrm>
                <a:off x="8283062"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95103" tIns="47551" rIns="95103" bIns="47551"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defTabSz="951121">
                  <a:defRPr/>
                </a:pPr>
                <a:endParaRPr lang="en-US" sz="1873" kern="0">
                  <a:solidFill>
                    <a:srgbClr val="404040"/>
                  </a:solidFill>
                  <a:latin typeface="Segoe UI Semilight"/>
                </a:endParaRPr>
              </a:p>
            </p:txBody>
          </p:sp>
        </p:grpSp>
        <p:grpSp>
          <p:nvGrpSpPr>
            <p:cNvPr id="6" name="Group 5">
              <a:extLst>
                <a:ext uri="{FF2B5EF4-FFF2-40B4-BE49-F238E27FC236}">
                  <a16:creationId xmlns:a16="http://schemas.microsoft.com/office/drawing/2014/main" id="{85E61271-887D-468E-B5D2-DB5656490E98}"/>
                </a:ext>
              </a:extLst>
            </p:cNvPr>
            <p:cNvGrpSpPr/>
            <p:nvPr/>
          </p:nvGrpSpPr>
          <p:grpSpPr>
            <a:xfrm rot="10800000">
              <a:off x="7603257" y="4875794"/>
              <a:ext cx="545005" cy="643594"/>
              <a:chOff x="9158285" y="3056784"/>
              <a:chExt cx="606272" cy="715942"/>
            </a:xfrm>
          </p:grpSpPr>
          <p:sp>
            <p:nvSpPr>
              <p:cNvPr id="242" name="Freeform 168">
                <a:extLst>
                  <a:ext uri="{FF2B5EF4-FFF2-40B4-BE49-F238E27FC236}">
                    <a16:creationId xmlns:a16="http://schemas.microsoft.com/office/drawing/2014/main" id="{D3AA73AE-E4EE-4EB6-9B08-4503EB9BE4AC}"/>
                  </a:ext>
                </a:extLst>
              </p:cNvPr>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rgbClr val="333333"/>
              </a:solidFill>
              <a:ln>
                <a:noFill/>
              </a:ln>
            </p:spPr>
            <p:txBody>
              <a:bodyPr vert="horz" wrap="square" lIns="95103" tIns="47551" rIns="95103" bIns="47551"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defTabSz="951121">
                  <a:defRPr/>
                </a:pPr>
                <a:endParaRPr lang="en-US" sz="1873" kern="0">
                  <a:solidFill>
                    <a:srgbClr val="404040"/>
                  </a:solidFill>
                  <a:latin typeface="Segoe UI Semilight"/>
                </a:endParaRPr>
              </a:p>
            </p:txBody>
          </p:sp>
          <p:sp>
            <p:nvSpPr>
              <p:cNvPr id="243" name="Freeform 167">
                <a:extLst>
                  <a:ext uri="{FF2B5EF4-FFF2-40B4-BE49-F238E27FC236}">
                    <a16:creationId xmlns:a16="http://schemas.microsoft.com/office/drawing/2014/main" id="{44CBDA82-D1BC-4605-95A5-2D29EFB69837}"/>
                  </a:ext>
                </a:extLst>
              </p:cNvPr>
              <p:cNvSpPr>
                <a:spLocks/>
              </p:cNvSpPr>
              <p:nvPr/>
            </p:nvSpPr>
            <p:spPr bwMode="auto">
              <a:xfrm flipH="1">
                <a:off x="9158285" y="3428720"/>
                <a:ext cx="489298" cy="344006"/>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38100" cap="flat">
                <a:solidFill>
                  <a:srgbClr val="333333"/>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5103" tIns="47551" rIns="95103" bIns="47551"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defTabSz="951121">
                  <a:defRPr/>
                </a:pPr>
                <a:endParaRPr lang="en-US" sz="1873" kern="0">
                  <a:solidFill>
                    <a:srgbClr val="404040"/>
                  </a:solidFill>
                  <a:latin typeface="Segoe UI Semilight"/>
                </a:endParaRPr>
              </a:p>
            </p:txBody>
          </p:sp>
        </p:grpSp>
        <p:sp>
          <p:nvSpPr>
            <p:cNvPr id="14" name="Rectangle 13">
              <a:extLst>
                <a:ext uri="{FF2B5EF4-FFF2-40B4-BE49-F238E27FC236}">
                  <a16:creationId xmlns:a16="http://schemas.microsoft.com/office/drawing/2014/main" id="{E80B0028-B605-4640-86BD-C3AD2EA73904}"/>
                </a:ext>
              </a:extLst>
            </p:cNvPr>
            <p:cNvSpPr/>
            <p:nvPr/>
          </p:nvSpPr>
          <p:spPr>
            <a:xfrm>
              <a:off x="477747" y="5264155"/>
              <a:ext cx="11480981" cy="128334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32418">
                <a:defRPr/>
              </a:pPr>
              <a:r>
                <a:rPr lang="en-US" sz="1836">
                  <a:solidFill>
                    <a:prstClr val="white"/>
                  </a:solidFill>
                  <a:latin typeface="Calibri" panose="020F0502020204030204"/>
                </a:rPr>
                <a:t>1</a:t>
              </a:r>
            </a:p>
          </p:txBody>
        </p:sp>
        <p:sp>
          <p:nvSpPr>
            <p:cNvPr id="15" name="Freeform 40">
              <a:extLst>
                <a:ext uri="{FF2B5EF4-FFF2-40B4-BE49-F238E27FC236}">
                  <a16:creationId xmlns:a16="http://schemas.microsoft.com/office/drawing/2014/main" id="{FE252013-5D4D-4E47-8606-2A41548F1C20}"/>
                </a:ext>
              </a:extLst>
            </p:cNvPr>
            <p:cNvSpPr>
              <a:spLocks noChangeAspect="1" noEditPoints="1"/>
            </p:cNvSpPr>
            <p:nvPr/>
          </p:nvSpPr>
          <p:spPr bwMode="auto">
            <a:xfrm>
              <a:off x="5047109" y="5744231"/>
              <a:ext cx="225818" cy="326180"/>
            </a:xfrm>
            <a:custGeom>
              <a:avLst/>
              <a:gdLst>
                <a:gd name="T0" fmla="*/ 76 w 152"/>
                <a:gd name="T1" fmla="*/ 0 h 221"/>
                <a:gd name="T2" fmla="*/ 96 w 152"/>
                <a:gd name="T3" fmla="*/ 2 h 221"/>
                <a:gd name="T4" fmla="*/ 115 w 152"/>
                <a:gd name="T5" fmla="*/ 10 h 221"/>
                <a:gd name="T6" fmla="*/ 130 w 152"/>
                <a:gd name="T7" fmla="*/ 22 h 221"/>
                <a:gd name="T8" fmla="*/ 142 w 152"/>
                <a:gd name="T9" fmla="*/ 37 h 221"/>
                <a:gd name="T10" fmla="*/ 150 w 152"/>
                <a:gd name="T11" fmla="*/ 56 h 221"/>
                <a:gd name="T12" fmla="*/ 152 w 152"/>
                <a:gd name="T13" fmla="*/ 76 h 221"/>
                <a:gd name="T14" fmla="*/ 146 w 152"/>
                <a:gd name="T15" fmla="*/ 105 h 221"/>
                <a:gd name="T16" fmla="*/ 129 w 152"/>
                <a:gd name="T17" fmla="*/ 129 h 221"/>
                <a:gd name="T18" fmla="*/ 115 w 152"/>
                <a:gd name="T19" fmla="*/ 149 h 221"/>
                <a:gd name="T20" fmla="*/ 111 w 152"/>
                <a:gd name="T21" fmla="*/ 173 h 221"/>
                <a:gd name="T22" fmla="*/ 111 w 152"/>
                <a:gd name="T23" fmla="*/ 200 h 221"/>
                <a:gd name="T24" fmla="*/ 109 w 152"/>
                <a:gd name="T25" fmla="*/ 209 h 221"/>
                <a:gd name="T26" fmla="*/ 105 w 152"/>
                <a:gd name="T27" fmla="*/ 215 h 221"/>
                <a:gd name="T28" fmla="*/ 98 w 152"/>
                <a:gd name="T29" fmla="*/ 220 h 221"/>
                <a:gd name="T30" fmla="*/ 90 w 152"/>
                <a:gd name="T31" fmla="*/ 221 h 221"/>
                <a:gd name="T32" fmla="*/ 62 w 152"/>
                <a:gd name="T33" fmla="*/ 221 h 221"/>
                <a:gd name="T34" fmla="*/ 54 w 152"/>
                <a:gd name="T35" fmla="*/ 220 h 221"/>
                <a:gd name="T36" fmla="*/ 48 w 152"/>
                <a:gd name="T37" fmla="*/ 215 h 221"/>
                <a:gd name="T38" fmla="*/ 43 w 152"/>
                <a:gd name="T39" fmla="*/ 209 h 221"/>
                <a:gd name="T40" fmla="*/ 41 w 152"/>
                <a:gd name="T41" fmla="*/ 200 h 221"/>
                <a:gd name="T42" fmla="*/ 41 w 152"/>
                <a:gd name="T43" fmla="*/ 173 h 221"/>
                <a:gd name="T44" fmla="*/ 37 w 152"/>
                <a:gd name="T45" fmla="*/ 149 h 221"/>
                <a:gd name="T46" fmla="*/ 23 w 152"/>
                <a:gd name="T47" fmla="*/ 129 h 221"/>
                <a:gd name="T48" fmla="*/ 6 w 152"/>
                <a:gd name="T49" fmla="*/ 105 h 221"/>
                <a:gd name="T50" fmla="*/ 0 w 152"/>
                <a:gd name="T51" fmla="*/ 76 h 221"/>
                <a:gd name="T52" fmla="*/ 3 w 152"/>
                <a:gd name="T53" fmla="*/ 56 h 221"/>
                <a:gd name="T54" fmla="*/ 10 w 152"/>
                <a:gd name="T55" fmla="*/ 37 h 221"/>
                <a:gd name="T56" fmla="*/ 22 w 152"/>
                <a:gd name="T57" fmla="*/ 22 h 221"/>
                <a:gd name="T58" fmla="*/ 38 w 152"/>
                <a:gd name="T59" fmla="*/ 10 h 221"/>
                <a:gd name="T60" fmla="*/ 56 w 152"/>
                <a:gd name="T61" fmla="*/ 2 h 221"/>
                <a:gd name="T62" fmla="*/ 76 w 152"/>
                <a:gd name="T63" fmla="*/ 0 h 221"/>
                <a:gd name="T64" fmla="*/ 90 w 152"/>
                <a:gd name="T65" fmla="*/ 207 h 221"/>
                <a:gd name="T66" fmla="*/ 95 w 152"/>
                <a:gd name="T67" fmla="*/ 205 h 221"/>
                <a:gd name="T68" fmla="*/ 97 w 152"/>
                <a:gd name="T69" fmla="*/ 200 h 221"/>
                <a:gd name="T70" fmla="*/ 97 w 152"/>
                <a:gd name="T71" fmla="*/ 180 h 221"/>
                <a:gd name="T72" fmla="*/ 55 w 152"/>
                <a:gd name="T73" fmla="*/ 180 h 221"/>
                <a:gd name="T74" fmla="*/ 55 w 152"/>
                <a:gd name="T75" fmla="*/ 200 h 221"/>
                <a:gd name="T76" fmla="*/ 57 w 152"/>
                <a:gd name="T77" fmla="*/ 205 h 221"/>
                <a:gd name="T78" fmla="*/ 62 w 152"/>
                <a:gd name="T79" fmla="*/ 207 h 221"/>
                <a:gd name="T80" fmla="*/ 90 w 152"/>
                <a:gd name="T81" fmla="*/ 207 h 221"/>
                <a:gd name="T82" fmla="*/ 97 w 152"/>
                <a:gd name="T83" fmla="*/ 166 h 221"/>
                <a:gd name="T84" fmla="*/ 104 w 152"/>
                <a:gd name="T85" fmla="*/ 140 h 221"/>
                <a:gd name="T86" fmla="*/ 120 w 152"/>
                <a:gd name="T87" fmla="*/ 119 h 221"/>
                <a:gd name="T88" fmla="*/ 134 w 152"/>
                <a:gd name="T89" fmla="*/ 99 h 221"/>
                <a:gd name="T90" fmla="*/ 138 w 152"/>
                <a:gd name="T91" fmla="*/ 76 h 221"/>
                <a:gd name="T92" fmla="*/ 133 w 152"/>
                <a:gd name="T93" fmla="*/ 52 h 221"/>
                <a:gd name="T94" fmla="*/ 120 w 152"/>
                <a:gd name="T95" fmla="*/ 32 h 221"/>
                <a:gd name="T96" fmla="*/ 100 w 152"/>
                <a:gd name="T97" fmla="*/ 18 h 221"/>
                <a:gd name="T98" fmla="*/ 76 w 152"/>
                <a:gd name="T99" fmla="*/ 13 h 221"/>
                <a:gd name="T100" fmla="*/ 52 w 152"/>
                <a:gd name="T101" fmla="*/ 18 h 221"/>
                <a:gd name="T102" fmla="*/ 32 w 152"/>
                <a:gd name="T103" fmla="*/ 32 h 221"/>
                <a:gd name="T104" fmla="*/ 19 w 152"/>
                <a:gd name="T105" fmla="*/ 52 h 221"/>
                <a:gd name="T106" fmla="*/ 14 w 152"/>
                <a:gd name="T107" fmla="*/ 76 h 221"/>
                <a:gd name="T108" fmla="*/ 19 w 152"/>
                <a:gd name="T109" fmla="*/ 99 h 221"/>
                <a:gd name="T110" fmla="*/ 32 w 152"/>
                <a:gd name="T111" fmla="*/ 119 h 221"/>
                <a:gd name="T112" fmla="*/ 48 w 152"/>
                <a:gd name="T113" fmla="*/ 140 h 221"/>
                <a:gd name="T114" fmla="*/ 55 w 152"/>
                <a:gd name="T115" fmla="*/ 166 h 221"/>
                <a:gd name="T116" fmla="*/ 97 w 152"/>
                <a:gd name="T117" fmla="*/ 166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2" h="221">
                  <a:moveTo>
                    <a:pt x="76" y="0"/>
                  </a:moveTo>
                  <a:cubicBezTo>
                    <a:pt x="83" y="0"/>
                    <a:pt x="90" y="1"/>
                    <a:pt x="96" y="2"/>
                  </a:cubicBezTo>
                  <a:cubicBezTo>
                    <a:pt x="103" y="4"/>
                    <a:pt x="109" y="7"/>
                    <a:pt x="115" y="10"/>
                  </a:cubicBezTo>
                  <a:cubicBezTo>
                    <a:pt x="120" y="13"/>
                    <a:pt x="125" y="17"/>
                    <a:pt x="130" y="22"/>
                  </a:cubicBezTo>
                  <a:cubicBezTo>
                    <a:pt x="135" y="27"/>
                    <a:pt x="139" y="32"/>
                    <a:pt x="142" y="37"/>
                  </a:cubicBezTo>
                  <a:cubicBezTo>
                    <a:pt x="145" y="43"/>
                    <a:pt x="148" y="49"/>
                    <a:pt x="150" y="56"/>
                  </a:cubicBezTo>
                  <a:cubicBezTo>
                    <a:pt x="151" y="62"/>
                    <a:pt x="152" y="69"/>
                    <a:pt x="152" y="76"/>
                  </a:cubicBezTo>
                  <a:cubicBezTo>
                    <a:pt x="152" y="86"/>
                    <a:pt x="150" y="96"/>
                    <a:pt x="146" y="105"/>
                  </a:cubicBezTo>
                  <a:cubicBezTo>
                    <a:pt x="142" y="114"/>
                    <a:pt x="137" y="122"/>
                    <a:pt x="129" y="129"/>
                  </a:cubicBezTo>
                  <a:cubicBezTo>
                    <a:pt x="123" y="135"/>
                    <a:pt x="119" y="142"/>
                    <a:pt x="115" y="149"/>
                  </a:cubicBezTo>
                  <a:cubicBezTo>
                    <a:pt x="112" y="156"/>
                    <a:pt x="111" y="164"/>
                    <a:pt x="111" y="173"/>
                  </a:cubicBezTo>
                  <a:cubicBezTo>
                    <a:pt x="111" y="200"/>
                    <a:pt x="111" y="200"/>
                    <a:pt x="111" y="200"/>
                  </a:cubicBezTo>
                  <a:cubicBezTo>
                    <a:pt x="111" y="203"/>
                    <a:pt x="110" y="206"/>
                    <a:pt x="109" y="209"/>
                  </a:cubicBezTo>
                  <a:cubicBezTo>
                    <a:pt x="108" y="211"/>
                    <a:pt x="106" y="213"/>
                    <a:pt x="105" y="215"/>
                  </a:cubicBezTo>
                  <a:cubicBezTo>
                    <a:pt x="103" y="217"/>
                    <a:pt x="101" y="218"/>
                    <a:pt x="98" y="220"/>
                  </a:cubicBezTo>
                  <a:cubicBezTo>
                    <a:pt x="95" y="221"/>
                    <a:pt x="93" y="221"/>
                    <a:pt x="90" y="221"/>
                  </a:cubicBezTo>
                  <a:cubicBezTo>
                    <a:pt x="62" y="221"/>
                    <a:pt x="62" y="221"/>
                    <a:pt x="62" y="221"/>
                  </a:cubicBezTo>
                  <a:cubicBezTo>
                    <a:pt x="59" y="221"/>
                    <a:pt x="57" y="221"/>
                    <a:pt x="54" y="220"/>
                  </a:cubicBezTo>
                  <a:cubicBezTo>
                    <a:pt x="52" y="218"/>
                    <a:pt x="49" y="217"/>
                    <a:pt x="48" y="215"/>
                  </a:cubicBezTo>
                  <a:cubicBezTo>
                    <a:pt x="46" y="213"/>
                    <a:pt x="44" y="211"/>
                    <a:pt x="43" y="209"/>
                  </a:cubicBezTo>
                  <a:cubicBezTo>
                    <a:pt x="42" y="206"/>
                    <a:pt x="41" y="203"/>
                    <a:pt x="41" y="200"/>
                  </a:cubicBezTo>
                  <a:cubicBezTo>
                    <a:pt x="41" y="173"/>
                    <a:pt x="41" y="173"/>
                    <a:pt x="41" y="173"/>
                  </a:cubicBezTo>
                  <a:cubicBezTo>
                    <a:pt x="41" y="164"/>
                    <a:pt x="40" y="156"/>
                    <a:pt x="37" y="149"/>
                  </a:cubicBezTo>
                  <a:cubicBezTo>
                    <a:pt x="33" y="142"/>
                    <a:pt x="29" y="135"/>
                    <a:pt x="23" y="129"/>
                  </a:cubicBezTo>
                  <a:cubicBezTo>
                    <a:pt x="15" y="122"/>
                    <a:pt x="10" y="114"/>
                    <a:pt x="6" y="105"/>
                  </a:cubicBezTo>
                  <a:cubicBezTo>
                    <a:pt x="2" y="96"/>
                    <a:pt x="0" y="86"/>
                    <a:pt x="0" y="76"/>
                  </a:cubicBezTo>
                  <a:cubicBezTo>
                    <a:pt x="0" y="69"/>
                    <a:pt x="1" y="62"/>
                    <a:pt x="3" y="56"/>
                  </a:cubicBezTo>
                  <a:cubicBezTo>
                    <a:pt x="4" y="49"/>
                    <a:pt x="7" y="43"/>
                    <a:pt x="10" y="37"/>
                  </a:cubicBezTo>
                  <a:cubicBezTo>
                    <a:pt x="14" y="32"/>
                    <a:pt x="18" y="27"/>
                    <a:pt x="22" y="22"/>
                  </a:cubicBezTo>
                  <a:cubicBezTo>
                    <a:pt x="27" y="17"/>
                    <a:pt x="32" y="13"/>
                    <a:pt x="38" y="10"/>
                  </a:cubicBezTo>
                  <a:cubicBezTo>
                    <a:pt x="43" y="7"/>
                    <a:pt x="49" y="4"/>
                    <a:pt x="56" y="2"/>
                  </a:cubicBezTo>
                  <a:cubicBezTo>
                    <a:pt x="62" y="1"/>
                    <a:pt x="69" y="0"/>
                    <a:pt x="76" y="0"/>
                  </a:cubicBezTo>
                  <a:close/>
                  <a:moveTo>
                    <a:pt x="90" y="207"/>
                  </a:moveTo>
                  <a:cubicBezTo>
                    <a:pt x="92" y="207"/>
                    <a:pt x="93" y="207"/>
                    <a:pt x="95" y="205"/>
                  </a:cubicBezTo>
                  <a:cubicBezTo>
                    <a:pt x="96" y="204"/>
                    <a:pt x="97" y="202"/>
                    <a:pt x="97" y="200"/>
                  </a:cubicBezTo>
                  <a:cubicBezTo>
                    <a:pt x="97" y="180"/>
                    <a:pt x="97" y="180"/>
                    <a:pt x="97" y="180"/>
                  </a:cubicBezTo>
                  <a:cubicBezTo>
                    <a:pt x="55" y="180"/>
                    <a:pt x="55" y="180"/>
                    <a:pt x="55" y="180"/>
                  </a:cubicBezTo>
                  <a:cubicBezTo>
                    <a:pt x="55" y="200"/>
                    <a:pt x="55" y="200"/>
                    <a:pt x="55" y="200"/>
                  </a:cubicBezTo>
                  <a:cubicBezTo>
                    <a:pt x="55" y="202"/>
                    <a:pt x="56" y="204"/>
                    <a:pt x="57" y="205"/>
                  </a:cubicBezTo>
                  <a:cubicBezTo>
                    <a:pt x="59" y="207"/>
                    <a:pt x="60" y="207"/>
                    <a:pt x="62" y="207"/>
                  </a:cubicBezTo>
                  <a:cubicBezTo>
                    <a:pt x="90" y="207"/>
                    <a:pt x="90" y="207"/>
                    <a:pt x="90" y="207"/>
                  </a:cubicBezTo>
                  <a:close/>
                  <a:moveTo>
                    <a:pt x="97" y="166"/>
                  </a:moveTo>
                  <a:cubicBezTo>
                    <a:pt x="98" y="156"/>
                    <a:pt x="100" y="148"/>
                    <a:pt x="104" y="140"/>
                  </a:cubicBezTo>
                  <a:cubicBezTo>
                    <a:pt x="108" y="133"/>
                    <a:pt x="113" y="126"/>
                    <a:pt x="120" y="119"/>
                  </a:cubicBezTo>
                  <a:cubicBezTo>
                    <a:pt x="126" y="113"/>
                    <a:pt x="130" y="107"/>
                    <a:pt x="134" y="99"/>
                  </a:cubicBezTo>
                  <a:cubicBezTo>
                    <a:pt x="137" y="92"/>
                    <a:pt x="138" y="84"/>
                    <a:pt x="138" y="76"/>
                  </a:cubicBezTo>
                  <a:cubicBezTo>
                    <a:pt x="138" y="67"/>
                    <a:pt x="137" y="59"/>
                    <a:pt x="133" y="52"/>
                  </a:cubicBezTo>
                  <a:cubicBezTo>
                    <a:pt x="130" y="44"/>
                    <a:pt x="126" y="37"/>
                    <a:pt x="120" y="32"/>
                  </a:cubicBezTo>
                  <a:cubicBezTo>
                    <a:pt x="114" y="26"/>
                    <a:pt x="108" y="22"/>
                    <a:pt x="100" y="18"/>
                  </a:cubicBezTo>
                  <a:cubicBezTo>
                    <a:pt x="93" y="15"/>
                    <a:pt x="85" y="13"/>
                    <a:pt x="76" y="13"/>
                  </a:cubicBezTo>
                  <a:cubicBezTo>
                    <a:pt x="67" y="13"/>
                    <a:pt x="59" y="15"/>
                    <a:pt x="52" y="18"/>
                  </a:cubicBezTo>
                  <a:cubicBezTo>
                    <a:pt x="44" y="22"/>
                    <a:pt x="38" y="26"/>
                    <a:pt x="32" y="32"/>
                  </a:cubicBezTo>
                  <a:cubicBezTo>
                    <a:pt x="26" y="37"/>
                    <a:pt x="22" y="44"/>
                    <a:pt x="19" y="52"/>
                  </a:cubicBezTo>
                  <a:cubicBezTo>
                    <a:pt x="15" y="59"/>
                    <a:pt x="14" y="67"/>
                    <a:pt x="14" y="76"/>
                  </a:cubicBezTo>
                  <a:cubicBezTo>
                    <a:pt x="14" y="84"/>
                    <a:pt x="15" y="92"/>
                    <a:pt x="19" y="99"/>
                  </a:cubicBezTo>
                  <a:cubicBezTo>
                    <a:pt x="22" y="107"/>
                    <a:pt x="26" y="113"/>
                    <a:pt x="32" y="119"/>
                  </a:cubicBezTo>
                  <a:cubicBezTo>
                    <a:pt x="39" y="126"/>
                    <a:pt x="44" y="133"/>
                    <a:pt x="48" y="140"/>
                  </a:cubicBezTo>
                  <a:cubicBezTo>
                    <a:pt x="52" y="148"/>
                    <a:pt x="54" y="156"/>
                    <a:pt x="55" y="166"/>
                  </a:cubicBezTo>
                  <a:cubicBezTo>
                    <a:pt x="97" y="166"/>
                    <a:pt x="97" y="166"/>
                    <a:pt x="97" y="16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3181" tIns="46592" rIns="93181" bIns="46592"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defTabSz="931877">
                <a:defRPr/>
              </a:pPr>
              <a:endParaRPr lang="en-US" sz="1837" kern="0">
                <a:solidFill>
                  <a:sysClr val="windowText" lastClr="000000"/>
                </a:solidFill>
                <a:latin typeface="Segoe UI"/>
              </a:endParaRPr>
            </a:p>
          </p:txBody>
        </p:sp>
        <p:sp>
          <p:nvSpPr>
            <p:cNvPr id="16" name="Title 1">
              <a:extLst>
                <a:ext uri="{FF2B5EF4-FFF2-40B4-BE49-F238E27FC236}">
                  <a16:creationId xmlns:a16="http://schemas.microsoft.com/office/drawing/2014/main" id="{9E1B6FDF-AE66-4D4E-BA9B-5E8C9A217793}"/>
                </a:ext>
              </a:extLst>
            </p:cNvPr>
            <p:cNvSpPr txBox="1">
              <a:spLocks/>
            </p:cNvSpPr>
            <p:nvPr/>
          </p:nvSpPr>
          <p:spPr>
            <a:xfrm>
              <a:off x="5232638" y="5666533"/>
              <a:ext cx="2643122" cy="496288"/>
            </a:xfrm>
            <a:prstGeom prst="rect">
              <a:avLst/>
            </a:prstGeom>
          </p:spPr>
          <p:txBody>
            <a:bodyPr vert="horz" wrap="square" lIns="149196" tIns="93247" rIns="149196" bIns="93247" rtlCol="0" anchor="t">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defTabSz="932563"/>
              <a:r>
                <a:rPr lang="en-US" sz="2448" kern="0" spc="-51">
                  <a:solidFill>
                    <a:sysClr val="windowText" lastClr="000000"/>
                  </a:solidFill>
                  <a:latin typeface="Segoe UI Semibold" panose="020B0702040204020203" pitchFamily="34" charset="0"/>
                  <a:cs typeface="Segoe UI Semibold" panose="020B0702040204020203" pitchFamily="34" charset="0"/>
                </a:rPr>
                <a:t>Microsoft Graph</a:t>
              </a:r>
              <a:endParaRPr lang="en-US" sz="2448">
                <a:solidFill>
                  <a:srgbClr val="282828"/>
                </a:solidFill>
                <a:latin typeface="Segoe UI Semilight"/>
              </a:endParaRPr>
            </a:p>
          </p:txBody>
        </p:sp>
      </p:grpSp>
      <p:grpSp>
        <p:nvGrpSpPr>
          <p:cNvPr id="248" name="Group 247">
            <a:extLst>
              <a:ext uri="{FF2B5EF4-FFF2-40B4-BE49-F238E27FC236}">
                <a16:creationId xmlns:a16="http://schemas.microsoft.com/office/drawing/2014/main" id="{4889564D-C250-49D3-885A-21EF86B833B7}"/>
              </a:ext>
            </a:extLst>
          </p:cNvPr>
          <p:cNvGrpSpPr/>
          <p:nvPr/>
        </p:nvGrpSpPr>
        <p:grpSpPr>
          <a:xfrm>
            <a:off x="3441361" y="1270073"/>
            <a:ext cx="5198579" cy="3541741"/>
            <a:chOff x="3879869" y="2490776"/>
            <a:chExt cx="2668072" cy="1817731"/>
          </a:xfrm>
        </p:grpSpPr>
        <p:sp>
          <p:nvSpPr>
            <p:cNvPr id="249" name="TextBox 163">
              <a:extLst>
                <a:ext uri="{FF2B5EF4-FFF2-40B4-BE49-F238E27FC236}">
                  <a16:creationId xmlns:a16="http://schemas.microsoft.com/office/drawing/2014/main" id="{181C514A-49F3-4DF5-82BE-5516A61EE103}"/>
                </a:ext>
              </a:extLst>
            </p:cNvPr>
            <p:cNvSpPr txBox="1"/>
            <p:nvPr/>
          </p:nvSpPr>
          <p:spPr>
            <a:xfrm>
              <a:off x="4302612" y="2490776"/>
              <a:ext cx="1870853" cy="296784"/>
            </a:xfrm>
            <a:prstGeom prst="rect">
              <a:avLst/>
            </a:prstGeom>
            <a:noFill/>
          </p:spPr>
          <p:txBody>
            <a:bodyPr wrap="square" lIns="186494" tIns="149196" rIns="186494" bIns="149196"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32563">
                <a:lnSpc>
                  <a:spcPct val="90000"/>
                </a:lnSpc>
                <a:spcAft>
                  <a:spcPts val="612"/>
                </a:spcAft>
              </a:pPr>
              <a:r>
                <a:rPr lang="en-US" sz="2000">
                  <a:gradFill>
                    <a:gsLst>
                      <a:gs pos="2917">
                        <a:srgbClr val="282828"/>
                      </a:gs>
                      <a:gs pos="30000">
                        <a:srgbClr val="282828"/>
                      </a:gs>
                    </a:gsLst>
                    <a:lin ang="5400000" scaled="0"/>
                  </a:gradFill>
                  <a:latin typeface="Segoe UI Semibold" panose="020B0702040204020203" pitchFamily="34" charset="0"/>
                  <a:cs typeface="Segoe UI Semibold" panose="020B0702040204020203" pitchFamily="34" charset="0"/>
                </a:rPr>
                <a:t>Conversations</a:t>
              </a:r>
            </a:p>
          </p:txBody>
        </p:sp>
        <p:grpSp>
          <p:nvGrpSpPr>
            <p:cNvPr id="250" name="Group 249">
              <a:extLst>
                <a:ext uri="{FF2B5EF4-FFF2-40B4-BE49-F238E27FC236}">
                  <a16:creationId xmlns:a16="http://schemas.microsoft.com/office/drawing/2014/main" id="{D6EA5846-BFC6-464B-A7F6-1728C956259A}"/>
                </a:ext>
              </a:extLst>
            </p:cNvPr>
            <p:cNvGrpSpPr/>
            <p:nvPr/>
          </p:nvGrpSpPr>
          <p:grpSpPr>
            <a:xfrm>
              <a:off x="3879869" y="2763197"/>
              <a:ext cx="2668072" cy="1545310"/>
              <a:chOff x="3879869" y="2763197"/>
              <a:chExt cx="2668072" cy="1545310"/>
            </a:xfrm>
          </p:grpSpPr>
          <p:grpSp>
            <p:nvGrpSpPr>
              <p:cNvPr id="251" name="Group 250">
                <a:extLst>
                  <a:ext uri="{FF2B5EF4-FFF2-40B4-BE49-F238E27FC236}">
                    <a16:creationId xmlns:a16="http://schemas.microsoft.com/office/drawing/2014/main" id="{1B7F454B-320B-4975-8D0F-CA5650948CA3}"/>
                  </a:ext>
                </a:extLst>
              </p:cNvPr>
              <p:cNvGrpSpPr/>
              <p:nvPr/>
            </p:nvGrpSpPr>
            <p:grpSpPr>
              <a:xfrm>
                <a:off x="3879869" y="2763197"/>
                <a:ext cx="2668072" cy="1545310"/>
                <a:chOff x="860785" y="2260433"/>
                <a:chExt cx="1711028" cy="991002"/>
              </a:xfrm>
            </p:grpSpPr>
            <p:grpSp>
              <p:nvGrpSpPr>
                <p:cNvPr id="279" name="Group 278">
                  <a:extLst>
                    <a:ext uri="{FF2B5EF4-FFF2-40B4-BE49-F238E27FC236}">
                      <a16:creationId xmlns:a16="http://schemas.microsoft.com/office/drawing/2014/main" id="{D81BB5A7-B764-4250-ABE8-D1BBED7CCE19}"/>
                    </a:ext>
                  </a:extLst>
                </p:cNvPr>
                <p:cNvGrpSpPr/>
                <p:nvPr/>
              </p:nvGrpSpPr>
              <p:grpSpPr>
                <a:xfrm>
                  <a:off x="860785" y="2260433"/>
                  <a:ext cx="1711028" cy="991002"/>
                  <a:chOff x="506413" y="1770063"/>
                  <a:chExt cx="2105025" cy="1219200"/>
                </a:xfrm>
              </p:grpSpPr>
              <p:sp>
                <p:nvSpPr>
                  <p:cNvPr id="282" name="Rectangle 281">
                    <a:extLst>
                      <a:ext uri="{FF2B5EF4-FFF2-40B4-BE49-F238E27FC236}">
                        <a16:creationId xmlns:a16="http://schemas.microsoft.com/office/drawing/2014/main" id="{B94CFBFD-B156-434C-A926-072BBD23C571}"/>
                      </a:ext>
                    </a:extLst>
                  </p:cNvPr>
                  <p:cNvSpPr>
                    <a:spLocks noChangeArrowheads="1"/>
                  </p:cNvSpPr>
                  <p:nvPr/>
                </p:nvSpPr>
                <p:spPr bwMode="auto">
                  <a:xfrm>
                    <a:off x="758825" y="1770063"/>
                    <a:ext cx="1624012" cy="1120775"/>
                  </a:xfrm>
                  <a:prstGeom prst="rect">
                    <a:avLst/>
                  </a:prstGeom>
                  <a:solidFill>
                    <a:srgbClr val="D2D2D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defTabSz="932205"/>
                    <a:endParaRPr lang="en-US">
                      <a:solidFill>
                        <a:srgbClr val="404040"/>
                      </a:solidFill>
                      <a:latin typeface="Segoe UI Semilight"/>
                    </a:endParaRPr>
                  </a:p>
                </p:txBody>
              </p:sp>
              <p:sp>
                <p:nvSpPr>
                  <p:cNvPr id="283" name="Oval 282">
                    <a:extLst>
                      <a:ext uri="{FF2B5EF4-FFF2-40B4-BE49-F238E27FC236}">
                        <a16:creationId xmlns:a16="http://schemas.microsoft.com/office/drawing/2014/main" id="{49D3FD27-4BF1-41C0-85DC-C473D2781764}"/>
                      </a:ext>
                    </a:extLst>
                  </p:cNvPr>
                  <p:cNvSpPr>
                    <a:spLocks noChangeArrowheads="1"/>
                  </p:cNvSpPr>
                  <p:nvPr/>
                </p:nvSpPr>
                <p:spPr bwMode="auto">
                  <a:xfrm>
                    <a:off x="1552575" y="1793876"/>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defTabSz="932205"/>
                    <a:endParaRPr lang="en-US">
                      <a:solidFill>
                        <a:srgbClr val="404040"/>
                      </a:solidFill>
                      <a:latin typeface="Segoe UI Semilight"/>
                    </a:endParaRPr>
                  </a:p>
                </p:txBody>
              </p:sp>
              <p:sp>
                <p:nvSpPr>
                  <p:cNvPr id="284" name="Rectangle 283">
                    <a:extLst>
                      <a:ext uri="{FF2B5EF4-FFF2-40B4-BE49-F238E27FC236}">
                        <a16:creationId xmlns:a16="http://schemas.microsoft.com/office/drawing/2014/main" id="{0F35D93B-729D-49F0-B140-AC1EB53FECA4}"/>
                      </a:ext>
                    </a:extLst>
                  </p:cNvPr>
                  <p:cNvSpPr>
                    <a:spLocks noChangeArrowheads="1"/>
                  </p:cNvSpPr>
                  <p:nvPr/>
                </p:nvSpPr>
                <p:spPr bwMode="auto">
                  <a:xfrm>
                    <a:off x="819150" y="1855788"/>
                    <a:ext cx="1514475" cy="987425"/>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01" tIns="45700" rIns="91401" bIns="4570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defTabSz="932205"/>
                    <a:endParaRPr lang="en-US">
                      <a:solidFill>
                        <a:srgbClr val="404040"/>
                      </a:solidFill>
                      <a:latin typeface="Segoe UI Semilight"/>
                    </a:endParaRPr>
                  </a:p>
                </p:txBody>
              </p:sp>
              <p:sp>
                <p:nvSpPr>
                  <p:cNvPr id="285" name="Freeform 23">
                    <a:extLst>
                      <a:ext uri="{FF2B5EF4-FFF2-40B4-BE49-F238E27FC236}">
                        <a16:creationId xmlns:a16="http://schemas.microsoft.com/office/drawing/2014/main" id="{C983F69C-3F16-46C8-9F99-593F4008B458}"/>
                      </a:ext>
                    </a:extLst>
                  </p:cNvPr>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rgbClr val="9696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01" tIns="45700" rIns="91401" bIns="45700"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defTabSz="932205"/>
                    <a:endParaRPr lang="en-US">
                      <a:solidFill>
                        <a:srgbClr val="404040"/>
                      </a:solidFill>
                      <a:latin typeface="Segoe UI Semilight"/>
                    </a:endParaRPr>
                  </a:p>
                </p:txBody>
              </p:sp>
            </p:grpSp>
            <p:sp>
              <p:nvSpPr>
                <p:cNvPr id="280" name="Rectangle 279">
                  <a:extLst>
                    <a:ext uri="{FF2B5EF4-FFF2-40B4-BE49-F238E27FC236}">
                      <a16:creationId xmlns:a16="http://schemas.microsoft.com/office/drawing/2014/main" id="{257158C7-121E-44EC-8D5E-515257BA33C8}"/>
                    </a:ext>
                  </a:extLst>
                </p:cNvPr>
                <p:cNvSpPr/>
                <p:nvPr/>
              </p:nvSpPr>
              <p:spPr bwMode="auto">
                <a:xfrm>
                  <a:off x="1131889" y="2488332"/>
                  <a:ext cx="108840" cy="596156"/>
                </a:xfrm>
                <a:prstGeom prst="rect">
                  <a:avLst/>
                </a:prstGeom>
                <a:solidFill>
                  <a:schemeClr val="bg1">
                    <a:lumMod val="95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32563"/>
                  <a:endParaRPr lang="en-US" sz="1836">
                    <a:solidFill>
                      <a:prstClr val="white"/>
                    </a:solidFill>
                    <a:latin typeface="Calibri" panose="020F0502020204030204"/>
                  </a:endParaRPr>
                </a:p>
              </p:txBody>
            </p:sp>
            <p:sp>
              <p:nvSpPr>
                <p:cNvPr id="281" name="Rectangle 280">
                  <a:extLst>
                    <a:ext uri="{FF2B5EF4-FFF2-40B4-BE49-F238E27FC236}">
                      <a16:creationId xmlns:a16="http://schemas.microsoft.com/office/drawing/2014/main" id="{077E957D-3C49-41E0-A534-714D888916AF}"/>
                    </a:ext>
                  </a:extLst>
                </p:cNvPr>
                <p:cNvSpPr/>
                <p:nvPr/>
              </p:nvSpPr>
              <p:spPr bwMode="auto">
                <a:xfrm>
                  <a:off x="1128684" y="2342540"/>
                  <a:ext cx="1210876" cy="61127"/>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3234" tIns="93234" rIns="34968" bIns="34968" rtlCol="0" anchor="b" anchorCtr="0"/>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50596"/>
                  <a:endParaRPr lang="en-US" sz="816">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252" name="Group 251">
                <a:extLst>
                  <a:ext uri="{FF2B5EF4-FFF2-40B4-BE49-F238E27FC236}">
                    <a16:creationId xmlns:a16="http://schemas.microsoft.com/office/drawing/2014/main" id="{FA7C6850-4C76-4960-A650-B0E66868B8FC}"/>
                  </a:ext>
                </a:extLst>
              </p:cNvPr>
              <p:cNvGrpSpPr/>
              <p:nvPr/>
            </p:nvGrpSpPr>
            <p:grpSpPr>
              <a:xfrm>
                <a:off x="4946776" y="3140983"/>
                <a:ext cx="814358" cy="126855"/>
                <a:chOff x="4694237" y="3116262"/>
                <a:chExt cx="814358" cy="126855"/>
              </a:xfrm>
            </p:grpSpPr>
            <p:sp>
              <p:nvSpPr>
                <p:cNvPr id="274" name="Oval 273">
                  <a:extLst>
                    <a:ext uri="{FF2B5EF4-FFF2-40B4-BE49-F238E27FC236}">
                      <a16:creationId xmlns:a16="http://schemas.microsoft.com/office/drawing/2014/main" id="{24722FE0-F948-47FF-BA6D-119A3FB91D3E}"/>
                    </a:ext>
                  </a:extLst>
                </p:cNvPr>
                <p:cNvSpPr/>
                <p:nvPr/>
              </p:nvSpPr>
              <p:spPr bwMode="auto">
                <a:xfrm>
                  <a:off x="4694237" y="3116262"/>
                  <a:ext cx="95302" cy="95318"/>
                </a:xfrm>
                <a:prstGeom prst="ellipse">
                  <a:avLst/>
                </a:prstGeom>
                <a:solidFill>
                  <a:schemeClr val="tx1">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75" name="Oval 274">
                  <a:extLst>
                    <a:ext uri="{FF2B5EF4-FFF2-40B4-BE49-F238E27FC236}">
                      <a16:creationId xmlns:a16="http://schemas.microsoft.com/office/drawing/2014/main" id="{971323A9-0B89-4FB1-869D-2D323D206833}"/>
                    </a:ext>
                  </a:extLst>
                </p:cNvPr>
                <p:cNvSpPr/>
                <p:nvPr/>
              </p:nvSpPr>
              <p:spPr bwMode="auto">
                <a:xfrm>
                  <a:off x="4746857" y="3170585"/>
                  <a:ext cx="45719" cy="45719"/>
                </a:xfrm>
                <a:prstGeom prst="ellipse">
                  <a:avLst/>
                </a:prstGeom>
                <a:solidFill>
                  <a:schemeClr val="accent1"/>
                </a:solidFill>
                <a:ln w="635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cxnSp>
              <p:nvCxnSpPr>
                <p:cNvPr id="276" name="Straight Connector 275">
                  <a:extLst>
                    <a:ext uri="{FF2B5EF4-FFF2-40B4-BE49-F238E27FC236}">
                      <a16:creationId xmlns:a16="http://schemas.microsoft.com/office/drawing/2014/main" id="{1EE9E35B-1B36-4671-B365-873DAE52EE70}"/>
                    </a:ext>
                  </a:extLst>
                </p:cNvPr>
                <p:cNvCxnSpPr/>
                <p:nvPr/>
              </p:nvCxnSpPr>
              <p:spPr>
                <a:xfrm>
                  <a:off x="4826233" y="3153555"/>
                  <a:ext cx="381000" cy="0"/>
                </a:xfrm>
                <a:prstGeom prst="line">
                  <a:avLst/>
                </a:prstGeom>
                <a:ln>
                  <a:solidFill>
                    <a:srgbClr val="AEAEA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7" name="Straight Connector 276">
                  <a:extLst>
                    <a:ext uri="{FF2B5EF4-FFF2-40B4-BE49-F238E27FC236}">
                      <a16:creationId xmlns:a16="http://schemas.microsoft.com/office/drawing/2014/main" id="{F39FDD87-47A8-420B-A239-9C7CEF72B4A2}"/>
                    </a:ext>
                  </a:extLst>
                </p:cNvPr>
                <p:cNvCxnSpPr/>
                <p:nvPr/>
              </p:nvCxnSpPr>
              <p:spPr>
                <a:xfrm>
                  <a:off x="4826233" y="3192462"/>
                  <a:ext cx="381000" cy="0"/>
                </a:xfrm>
                <a:prstGeom prst="line">
                  <a:avLst/>
                </a:prstGeom>
                <a:ln w="6350">
                  <a:solidFill>
                    <a:srgbClr val="AEAEA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8" name="Straight Connector 277">
                  <a:extLst>
                    <a:ext uri="{FF2B5EF4-FFF2-40B4-BE49-F238E27FC236}">
                      <a16:creationId xmlns:a16="http://schemas.microsoft.com/office/drawing/2014/main" id="{E16FA7D7-09C9-434F-B4FF-C8ED79CB3EC7}"/>
                    </a:ext>
                  </a:extLst>
                </p:cNvPr>
                <p:cNvCxnSpPr/>
                <p:nvPr/>
              </p:nvCxnSpPr>
              <p:spPr>
                <a:xfrm>
                  <a:off x="4708960" y="3243117"/>
                  <a:ext cx="799635" cy="0"/>
                </a:xfrm>
                <a:prstGeom prst="line">
                  <a:avLst/>
                </a:prstGeom>
                <a:ln w="19050">
                  <a:solidFill>
                    <a:srgbClr val="AEAEAE"/>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53" name="Rectangle 252">
                <a:extLst>
                  <a:ext uri="{FF2B5EF4-FFF2-40B4-BE49-F238E27FC236}">
                    <a16:creationId xmlns:a16="http://schemas.microsoft.com/office/drawing/2014/main" id="{7B34A1BB-309F-44DB-9D7D-A59436BBF557}"/>
                  </a:ext>
                </a:extLst>
              </p:cNvPr>
              <p:cNvSpPr/>
              <p:nvPr/>
            </p:nvSpPr>
            <p:spPr bwMode="auto">
              <a:xfrm>
                <a:off x="5821699" y="3118857"/>
                <a:ext cx="359643" cy="932019"/>
              </a:xfrm>
              <a:prstGeom prst="rect">
                <a:avLst/>
              </a:prstGeom>
              <a:solidFill>
                <a:schemeClr val="bg1"/>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32563"/>
                <a:endParaRPr lang="en-US" sz="1836">
                  <a:solidFill>
                    <a:prstClr val="white"/>
                  </a:solidFill>
                  <a:latin typeface="Calibri" panose="020F0502020204030204"/>
                </a:endParaRPr>
              </a:p>
            </p:txBody>
          </p:sp>
          <p:sp>
            <p:nvSpPr>
              <p:cNvPr id="254" name="Rectangle 253">
                <a:extLst>
                  <a:ext uri="{FF2B5EF4-FFF2-40B4-BE49-F238E27FC236}">
                    <a16:creationId xmlns:a16="http://schemas.microsoft.com/office/drawing/2014/main" id="{8C86CEDA-CFAA-48F6-979C-762F7D83EE75}"/>
                  </a:ext>
                </a:extLst>
              </p:cNvPr>
              <p:cNvSpPr/>
              <p:nvPr/>
            </p:nvSpPr>
            <p:spPr bwMode="auto">
              <a:xfrm>
                <a:off x="4297715" y="2990674"/>
                <a:ext cx="1888165" cy="111399"/>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3234" tIns="93234" rIns="34968" bIns="34968" rtlCol="0" anchor="b" anchorCtr="0"/>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50596"/>
                <a:endParaRPr lang="en-US" sz="816">
                  <a:gradFill>
                    <a:gsLst>
                      <a:gs pos="0">
                        <a:srgbClr val="FFFFFF"/>
                      </a:gs>
                      <a:gs pos="100000">
                        <a:srgbClr val="FFFFFF"/>
                      </a:gs>
                    </a:gsLst>
                    <a:lin ang="5400000" scaled="0"/>
                  </a:gradFill>
                  <a:latin typeface="Segoe UI Semilight"/>
                  <a:ea typeface="Segoe UI" pitchFamily="34" charset="0"/>
                  <a:cs typeface="Segoe UI" pitchFamily="34" charset="0"/>
                </a:endParaRPr>
              </a:p>
            </p:txBody>
          </p:sp>
          <p:cxnSp>
            <p:nvCxnSpPr>
              <p:cNvPr id="255" name="Straight Connector 254">
                <a:extLst>
                  <a:ext uri="{FF2B5EF4-FFF2-40B4-BE49-F238E27FC236}">
                    <a16:creationId xmlns:a16="http://schemas.microsoft.com/office/drawing/2014/main" id="{ADF775CA-193F-4807-B1AD-DA3BD7BDB8D5}"/>
                  </a:ext>
                </a:extLst>
              </p:cNvPr>
              <p:cNvCxnSpPr/>
              <p:nvPr/>
            </p:nvCxnSpPr>
            <p:spPr>
              <a:xfrm>
                <a:off x="4897292" y="3129886"/>
                <a:ext cx="0" cy="912093"/>
              </a:xfrm>
              <a:prstGeom prst="line">
                <a:avLst/>
              </a:prstGeom>
              <a:ln>
                <a:solidFill>
                  <a:srgbClr val="AEAEAE"/>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56" name="Group 255">
                <a:extLst>
                  <a:ext uri="{FF2B5EF4-FFF2-40B4-BE49-F238E27FC236}">
                    <a16:creationId xmlns:a16="http://schemas.microsoft.com/office/drawing/2014/main" id="{A71E4595-D64A-4F41-A0EF-CFE09126B9F1}"/>
                  </a:ext>
                </a:extLst>
              </p:cNvPr>
              <p:cNvGrpSpPr/>
              <p:nvPr/>
            </p:nvGrpSpPr>
            <p:grpSpPr>
              <a:xfrm>
                <a:off x="4509610" y="3129886"/>
                <a:ext cx="351761" cy="330062"/>
                <a:chOff x="4509610" y="3129886"/>
                <a:chExt cx="351761" cy="330062"/>
              </a:xfrm>
            </p:grpSpPr>
            <p:cxnSp>
              <p:nvCxnSpPr>
                <p:cNvPr id="268" name="Straight Connector 267">
                  <a:extLst>
                    <a:ext uri="{FF2B5EF4-FFF2-40B4-BE49-F238E27FC236}">
                      <a16:creationId xmlns:a16="http://schemas.microsoft.com/office/drawing/2014/main" id="{77549B8B-159C-4B67-8A65-F32D61455DE1}"/>
                    </a:ext>
                  </a:extLst>
                </p:cNvPr>
                <p:cNvCxnSpPr/>
                <p:nvPr/>
              </p:nvCxnSpPr>
              <p:spPr>
                <a:xfrm>
                  <a:off x="4515007" y="3283989"/>
                  <a:ext cx="346364" cy="0"/>
                </a:xfrm>
                <a:prstGeom prst="line">
                  <a:avLst/>
                </a:prstGeom>
                <a:ln w="6350">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69" name="Group 268">
                  <a:extLst>
                    <a:ext uri="{FF2B5EF4-FFF2-40B4-BE49-F238E27FC236}">
                      <a16:creationId xmlns:a16="http://schemas.microsoft.com/office/drawing/2014/main" id="{B88EAD42-FBAE-4EF4-BD3F-B2587B3295B8}"/>
                    </a:ext>
                  </a:extLst>
                </p:cNvPr>
                <p:cNvGrpSpPr/>
                <p:nvPr/>
              </p:nvGrpSpPr>
              <p:grpSpPr>
                <a:xfrm>
                  <a:off x="4509610" y="3129886"/>
                  <a:ext cx="348355" cy="330062"/>
                  <a:chOff x="4509610" y="3129886"/>
                  <a:chExt cx="348355" cy="330062"/>
                </a:xfrm>
              </p:grpSpPr>
              <p:cxnSp>
                <p:nvCxnSpPr>
                  <p:cNvPr id="270" name="Straight Connector 269">
                    <a:extLst>
                      <a:ext uri="{FF2B5EF4-FFF2-40B4-BE49-F238E27FC236}">
                        <a16:creationId xmlns:a16="http://schemas.microsoft.com/office/drawing/2014/main" id="{6CE8810D-46BC-4B3E-8E30-1342F7857031}"/>
                      </a:ext>
                    </a:extLst>
                  </p:cNvPr>
                  <p:cNvCxnSpPr/>
                  <p:nvPr/>
                </p:nvCxnSpPr>
                <p:spPr>
                  <a:xfrm>
                    <a:off x="4509610" y="3129886"/>
                    <a:ext cx="0" cy="137952"/>
                  </a:xfrm>
                  <a:prstGeom prst="line">
                    <a:avLst/>
                  </a:prstGeom>
                  <a:ln>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71" name="Group 270">
                    <a:extLst>
                      <a:ext uri="{FF2B5EF4-FFF2-40B4-BE49-F238E27FC236}">
                        <a16:creationId xmlns:a16="http://schemas.microsoft.com/office/drawing/2014/main" id="{6507E9FA-A5C8-4FE2-89AD-CA06ABD39B70}"/>
                      </a:ext>
                    </a:extLst>
                  </p:cNvPr>
                  <p:cNvGrpSpPr/>
                  <p:nvPr/>
                </p:nvGrpSpPr>
                <p:grpSpPr>
                  <a:xfrm>
                    <a:off x="4509610" y="3306517"/>
                    <a:ext cx="348355" cy="153431"/>
                    <a:chOff x="4509610" y="3306517"/>
                    <a:chExt cx="348355" cy="153431"/>
                  </a:xfrm>
                </p:grpSpPr>
                <p:cxnSp>
                  <p:nvCxnSpPr>
                    <p:cNvPr id="272" name="Straight Connector 271">
                      <a:extLst>
                        <a:ext uri="{FF2B5EF4-FFF2-40B4-BE49-F238E27FC236}">
                          <a16:creationId xmlns:a16="http://schemas.microsoft.com/office/drawing/2014/main" id="{492509A3-991D-4AC5-8842-78E15E9A3D1C}"/>
                        </a:ext>
                      </a:extLst>
                    </p:cNvPr>
                    <p:cNvCxnSpPr/>
                    <p:nvPr/>
                  </p:nvCxnSpPr>
                  <p:spPr>
                    <a:xfrm>
                      <a:off x="4509610" y="3306517"/>
                      <a:ext cx="0" cy="137952"/>
                    </a:xfrm>
                    <a:prstGeom prst="line">
                      <a:avLst/>
                    </a:prstGeom>
                    <a:ln>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3" name="Straight Connector 272">
                      <a:extLst>
                        <a:ext uri="{FF2B5EF4-FFF2-40B4-BE49-F238E27FC236}">
                          <a16:creationId xmlns:a16="http://schemas.microsoft.com/office/drawing/2014/main" id="{60C124DE-0218-410D-BD92-8E7FDCACEC18}"/>
                        </a:ext>
                      </a:extLst>
                    </p:cNvPr>
                    <p:cNvCxnSpPr/>
                    <p:nvPr/>
                  </p:nvCxnSpPr>
                  <p:spPr>
                    <a:xfrm>
                      <a:off x="4511601" y="3459948"/>
                      <a:ext cx="346364" cy="0"/>
                    </a:xfrm>
                    <a:prstGeom prst="line">
                      <a:avLst/>
                    </a:prstGeom>
                    <a:ln w="6350">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grpSp>
            <p:nvGrpSpPr>
              <p:cNvPr id="257" name="Group 256">
                <a:extLst>
                  <a:ext uri="{FF2B5EF4-FFF2-40B4-BE49-F238E27FC236}">
                    <a16:creationId xmlns:a16="http://schemas.microsoft.com/office/drawing/2014/main" id="{600A5C8D-4D15-402E-B3C8-649F269DE0A9}"/>
                  </a:ext>
                </a:extLst>
              </p:cNvPr>
              <p:cNvGrpSpPr/>
              <p:nvPr/>
            </p:nvGrpSpPr>
            <p:grpSpPr>
              <a:xfrm>
                <a:off x="4508251" y="3483148"/>
                <a:ext cx="351761" cy="330062"/>
                <a:chOff x="4509610" y="3129886"/>
                <a:chExt cx="351761" cy="330062"/>
              </a:xfrm>
            </p:grpSpPr>
            <p:cxnSp>
              <p:nvCxnSpPr>
                <p:cNvPr id="262" name="Straight Connector 261">
                  <a:extLst>
                    <a:ext uri="{FF2B5EF4-FFF2-40B4-BE49-F238E27FC236}">
                      <a16:creationId xmlns:a16="http://schemas.microsoft.com/office/drawing/2014/main" id="{430467CE-5B3A-457A-817B-BC8F92930E41}"/>
                    </a:ext>
                  </a:extLst>
                </p:cNvPr>
                <p:cNvCxnSpPr/>
                <p:nvPr/>
              </p:nvCxnSpPr>
              <p:spPr>
                <a:xfrm>
                  <a:off x="4515007" y="3283989"/>
                  <a:ext cx="346364" cy="0"/>
                </a:xfrm>
                <a:prstGeom prst="line">
                  <a:avLst/>
                </a:prstGeom>
                <a:ln w="6350">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63" name="Group 262">
                  <a:extLst>
                    <a:ext uri="{FF2B5EF4-FFF2-40B4-BE49-F238E27FC236}">
                      <a16:creationId xmlns:a16="http://schemas.microsoft.com/office/drawing/2014/main" id="{7BDF2F64-4F40-41B9-9137-8FCC3DACE23B}"/>
                    </a:ext>
                  </a:extLst>
                </p:cNvPr>
                <p:cNvGrpSpPr/>
                <p:nvPr/>
              </p:nvGrpSpPr>
              <p:grpSpPr>
                <a:xfrm>
                  <a:off x="4509610" y="3129886"/>
                  <a:ext cx="348355" cy="330062"/>
                  <a:chOff x="4509610" y="3129886"/>
                  <a:chExt cx="348355" cy="330062"/>
                </a:xfrm>
              </p:grpSpPr>
              <p:cxnSp>
                <p:nvCxnSpPr>
                  <p:cNvPr id="264" name="Straight Connector 263">
                    <a:extLst>
                      <a:ext uri="{FF2B5EF4-FFF2-40B4-BE49-F238E27FC236}">
                        <a16:creationId xmlns:a16="http://schemas.microsoft.com/office/drawing/2014/main" id="{FB9ECB7A-D7A6-4983-9074-42A3BB9FC522}"/>
                      </a:ext>
                    </a:extLst>
                  </p:cNvPr>
                  <p:cNvCxnSpPr/>
                  <p:nvPr/>
                </p:nvCxnSpPr>
                <p:spPr>
                  <a:xfrm>
                    <a:off x="4509610" y="3129886"/>
                    <a:ext cx="0" cy="137952"/>
                  </a:xfrm>
                  <a:prstGeom prst="line">
                    <a:avLst/>
                  </a:prstGeom>
                  <a:ln>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65" name="Group 264">
                    <a:extLst>
                      <a:ext uri="{FF2B5EF4-FFF2-40B4-BE49-F238E27FC236}">
                        <a16:creationId xmlns:a16="http://schemas.microsoft.com/office/drawing/2014/main" id="{B28A6E09-FC4C-461B-A99B-A9660369F0A9}"/>
                      </a:ext>
                    </a:extLst>
                  </p:cNvPr>
                  <p:cNvGrpSpPr/>
                  <p:nvPr/>
                </p:nvGrpSpPr>
                <p:grpSpPr>
                  <a:xfrm>
                    <a:off x="4509610" y="3306517"/>
                    <a:ext cx="348355" cy="153431"/>
                    <a:chOff x="4509610" y="3306517"/>
                    <a:chExt cx="348355" cy="153431"/>
                  </a:xfrm>
                </p:grpSpPr>
                <p:cxnSp>
                  <p:nvCxnSpPr>
                    <p:cNvPr id="266" name="Straight Connector 265">
                      <a:extLst>
                        <a:ext uri="{FF2B5EF4-FFF2-40B4-BE49-F238E27FC236}">
                          <a16:creationId xmlns:a16="http://schemas.microsoft.com/office/drawing/2014/main" id="{D2A028F2-3A43-4B81-BF00-8440B867DA71}"/>
                        </a:ext>
                      </a:extLst>
                    </p:cNvPr>
                    <p:cNvCxnSpPr/>
                    <p:nvPr/>
                  </p:nvCxnSpPr>
                  <p:spPr>
                    <a:xfrm>
                      <a:off x="4509610" y="3306517"/>
                      <a:ext cx="0" cy="137952"/>
                    </a:xfrm>
                    <a:prstGeom prst="line">
                      <a:avLst/>
                    </a:prstGeom>
                    <a:ln>
                      <a:solidFill>
                        <a:srgbClr val="0078D7"/>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7" name="Straight Connector 266">
                      <a:extLst>
                        <a:ext uri="{FF2B5EF4-FFF2-40B4-BE49-F238E27FC236}">
                          <a16:creationId xmlns:a16="http://schemas.microsoft.com/office/drawing/2014/main" id="{8FBF6B7C-D084-4F12-9164-41FA57E9E5AF}"/>
                        </a:ext>
                      </a:extLst>
                    </p:cNvPr>
                    <p:cNvCxnSpPr/>
                    <p:nvPr/>
                  </p:nvCxnSpPr>
                  <p:spPr>
                    <a:xfrm>
                      <a:off x="4511601" y="3459948"/>
                      <a:ext cx="346364" cy="0"/>
                    </a:xfrm>
                    <a:prstGeom prst="line">
                      <a:avLst/>
                    </a:prstGeom>
                    <a:ln w="6350">
                      <a:solidFill>
                        <a:schemeClr val="bg1">
                          <a:lumMod val="8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sp>
            <p:nvSpPr>
              <p:cNvPr id="258" name="Rectangle 257">
                <a:extLst>
                  <a:ext uri="{FF2B5EF4-FFF2-40B4-BE49-F238E27FC236}">
                    <a16:creationId xmlns:a16="http://schemas.microsoft.com/office/drawing/2014/main" id="{4E04D3BC-E7FB-4115-B7BD-160C1A6B18D0}"/>
                  </a:ext>
                </a:extLst>
              </p:cNvPr>
              <p:cNvSpPr/>
              <p:nvPr/>
            </p:nvSpPr>
            <p:spPr bwMode="auto">
              <a:xfrm>
                <a:off x="5029686" y="3552125"/>
                <a:ext cx="614843" cy="299062"/>
              </a:xfrm>
              <a:prstGeom prst="rect">
                <a:avLst/>
              </a:prstGeom>
              <a:solidFill>
                <a:schemeClr val="bg1"/>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32563"/>
                <a:endParaRPr lang="en-US" sz="1836">
                  <a:solidFill>
                    <a:prstClr val="white"/>
                  </a:solidFill>
                  <a:latin typeface="Calibri" panose="020F0502020204030204"/>
                </a:endParaRPr>
              </a:p>
            </p:txBody>
          </p:sp>
          <p:cxnSp>
            <p:nvCxnSpPr>
              <p:cNvPr id="259" name="Straight Connector 258">
                <a:extLst>
                  <a:ext uri="{FF2B5EF4-FFF2-40B4-BE49-F238E27FC236}">
                    <a16:creationId xmlns:a16="http://schemas.microsoft.com/office/drawing/2014/main" id="{F55F6B48-17C7-4B08-B5C3-47980DF4395F}"/>
                  </a:ext>
                </a:extLst>
              </p:cNvPr>
              <p:cNvCxnSpPr/>
              <p:nvPr/>
            </p:nvCxnSpPr>
            <p:spPr>
              <a:xfrm>
                <a:off x="4968767" y="3344862"/>
                <a:ext cx="260228" cy="0"/>
              </a:xfrm>
              <a:prstGeom prst="line">
                <a:avLst/>
              </a:prstGeom>
              <a:ln w="6350">
                <a:solidFill>
                  <a:srgbClr val="AEAEA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0" name="Straight Connector 259">
                <a:extLst>
                  <a:ext uri="{FF2B5EF4-FFF2-40B4-BE49-F238E27FC236}">
                    <a16:creationId xmlns:a16="http://schemas.microsoft.com/office/drawing/2014/main" id="{0C4F3663-E90C-46FA-8B04-D66E33D08652}"/>
                  </a:ext>
                </a:extLst>
              </p:cNvPr>
              <p:cNvCxnSpPr>
                <a:cxnSpLocks/>
              </p:cNvCxnSpPr>
              <p:nvPr/>
            </p:nvCxnSpPr>
            <p:spPr>
              <a:xfrm>
                <a:off x="4966809" y="3421062"/>
                <a:ext cx="641828" cy="0"/>
              </a:xfrm>
              <a:prstGeom prst="line">
                <a:avLst/>
              </a:prstGeom>
              <a:ln w="6350">
                <a:solidFill>
                  <a:srgbClr val="AEAEAE"/>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1" name="Straight Connector 260">
                <a:extLst>
                  <a:ext uri="{FF2B5EF4-FFF2-40B4-BE49-F238E27FC236}">
                    <a16:creationId xmlns:a16="http://schemas.microsoft.com/office/drawing/2014/main" id="{3DDD1ACD-D362-430E-968F-DC000F75B1A4}"/>
                  </a:ext>
                </a:extLst>
              </p:cNvPr>
              <p:cNvCxnSpPr>
                <a:cxnSpLocks/>
              </p:cNvCxnSpPr>
              <p:nvPr/>
            </p:nvCxnSpPr>
            <p:spPr>
              <a:xfrm>
                <a:off x="4968767" y="3471072"/>
                <a:ext cx="641828" cy="0"/>
              </a:xfrm>
              <a:prstGeom prst="line">
                <a:avLst/>
              </a:prstGeom>
              <a:ln w="6350">
                <a:solidFill>
                  <a:srgbClr val="AEAEAE"/>
                </a:solidFill>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22" name="Group 21">
            <a:extLst>
              <a:ext uri="{FF2B5EF4-FFF2-40B4-BE49-F238E27FC236}">
                <a16:creationId xmlns:a16="http://schemas.microsoft.com/office/drawing/2014/main" id="{465ADF47-7948-4FF3-A787-2A3A80C2B394}"/>
              </a:ext>
            </a:extLst>
          </p:cNvPr>
          <p:cNvGrpSpPr/>
          <p:nvPr/>
        </p:nvGrpSpPr>
        <p:grpSpPr>
          <a:xfrm>
            <a:off x="161511" y="2310180"/>
            <a:ext cx="6722162" cy="1617766"/>
            <a:chOff x="160651" y="2310011"/>
            <a:chExt cx="6723115" cy="1617995"/>
          </a:xfrm>
        </p:grpSpPr>
        <p:sp>
          <p:nvSpPr>
            <p:cNvPr id="131" name="TextBox 163">
              <a:extLst>
                <a:ext uri="{FF2B5EF4-FFF2-40B4-BE49-F238E27FC236}">
                  <a16:creationId xmlns:a16="http://schemas.microsoft.com/office/drawing/2014/main" id="{E6C9CD8D-9EFB-423D-965D-E62EDC776695}"/>
                </a:ext>
              </a:extLst>
            </p:cNvPr>
            <p:cNvSpPr txBox="1"/>
            <p:nvPr/>
          </p:nvSpPr>
          <p:spPr>
            <a:xfrm>
              <a:off x="160651" y="2310011"/>
              <a:ext cx="3645763" cy="578348"/>
            </a:xfrm>
            <a:prstGeom prst="rect">
              <a:avLst/>
            </a:prstGeom>
            <a:noFill/>
          </p:spPr>
          <p:txBody>
            <a:bodyPr wrap="square" lIns="186494" tIns="149196" rIns="186494" bIns="149196"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32563">
                <a:lnSpc>
                  <a:spcPct val="90000"/>
                </a:lnSpc>
                <a:spcAft>
                  <a:spcPts val="612"/>
                </a:spcAft>
              </a:pPr>
              <a:r>
                <a:rPr lang="en-US" sz="2000">
                  <a:gradFill>
                    <a:gsLst>
                      <a:gs pos="2917">
                        <a:srgbClr val="282828"/>
                      </a:gs>
                      <a:gs pos="30000">
                        <a:srgbClr val="282828"/>
                      </a:gs>
                    </a:gsLst>
                    <a:lin ang="5400000" scaled="0"/>
                  </a:gradFill>
                  <a:latin typeface="Segoe UI Semibold" panose="020B0702040204020203" pitchFamily="34" charset="0"/>
                  <a:cs typeface="Segoe UI Semibold" panose="020B0702040204020203" pitchFamily="34" charset="0"/>
                </a:rPr>
                <a:t>Actionable messages</a:t>
              </a:r>
            </a:p>
          </p:txBody>
        </p:sp>
        <p:cxnSp>
          <p:nvCxnSpPr>
            <p:cNvPr id="17" name="Connector: Elbow 16">
              <a:extLst>
                <a:ext uri="{FF2B5EF4-FFF2-40B4-BE49-F238E27FC236}">
                  <a16:creationId xmlns:a16="http://schemas.microsoft.com/office/drawing/2014/main" id="{FE2BA30A-E1B2-49B3-876A-2DDA2B61D21D}"/>
                </a:ext>
              </a:extLst>
            </p:cNvPr>
            <p:cNvCxnSpPr>
              <a:stCxn id="131" idx="2"/>
              <a:endCxn id="258" idx="1"/>
            </p:cNvCxnSpPr>
            <p:nvPr/>
          </p:nvCxnSpPr>
          <p:spPr>
            <a:xfrm rot="16200000" flipH="1">
              <a:off x="3462054" y="1409837"/>
              <a:ext cx="741059" cy="3698101"/>
            </a:xfrm>
            <a:prstGeom prst="bentConnector2">
              <a:avLst/>
            </a:prstGeom>
            <a:ln w="28575">
              <a:solidFill>
                <a:schemeClr val="bg2">
                  <a:lumMod val="50000"/>
                </a:schemeClr>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82FB5A7C-FD5C-482D-838D-287EFD6D087D}"/>
                </a:ext>
              </a:extLst>
            </p:cNvPr>
            <p:cNvSpPr/>
            <p:nvPr/>
          </p:nvSpPr>
          <p:spPr bwMode="auto">
            <a:xfrm>
              <a:off x="5677656" y="3354127"/>
              <a:ext cx="1206110" cy="57387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24" name="Group 23">
            <a:extLst>
              <a:ext uri="{FF2B5EF4-FFF2-40B4-BE49-F238E27FC236}">
                <a16:creationId xmlns:a16="http://schemas.microsoft.com/office/drawing/2014/main" id="{BCE110B7-E660-4E55-A32D-503E557E4144}"/>
              </a:ext>
            </a:extLst>
          </p:cNvPr>
          <p:cNvGrpSpPr/>
          <p:nvPr/>
        </p:nvGrpSpPr>
        <p:grpSpPr>
          <a:xfrm>
            <a:off x="7224901" y="2328374"/>
            <a:ext cx="4547084" cy="1976206"/>
            <a:chOff x="7225043" y="2328207"/>
            <a:chExt cx="4547729" cy="1976487"/>
          </a:xfrm>
        </p:grpSpPr>
        <p:grpSp>
          <p:nvGrpSpPr>
            <p:cNvPr id="20" name="Group 19">
              <a:extLst>
                <a:ext uri="{FF2B5EF4-FFF2-40B4-BE49-F238E27FC236}">
                  <a16:creationId xmlns:a16="http://schemas.microsoft.com/office/drawing/2014/main" id="{72D30790-E0FD-4264-A54C-7046B64D8B89}"/>
                </a:ext>
              </a:extLst>
            </p:cNvPr>
            <p:cNvGrpSpPr/>
            <p:nvPr/>
          </p:nvGrpSpPr>
          <p:grpSpPr>
            <a:xfrm>
              <a:off x="7910536" y="2328207"/>
              <a:ext cx="3862236" cy="957564"/>
              <a:chOff x="7910536" y="2328207"/>
              <a:chExt cx="3862236" cy="957564"/>
            </a:xfrm>
          </p:grpSpPr>
          <p:sp>
            <p:nvSpPr>
              <p:cNvPr id="130" name="TextBox 163">
                <a:extLst>
                  <a:ext uri="{FF2B5EF4-FFF2-40B4-BE49-F238E27FC236}">
                    <a16:creationId xmlns:a16="http://schemas.microsoft.com/office/drawing/2014/main" id="{3E91A3C9-3AC0-45A3-82B4-65514FF46AAA}"/>
                  </a:ext>
                </a:extLst>
              </p:cNvPr>
              <p:cNvSpPr txBox="1"/>
              <p:nvPr/>
            </p:nvSpPr>
            <p:spPr>
              <a:xfrm>
                <a:off x="8127009" y="2328207"/>
                <a:ext cx="3645763" cy="578348"/>
              </a:xfrm>
              <a:prstGeom prst="rect">
                <a:avLst/>
              </a:prstGeom>
              <a:noFill/>
            </p:spPr>
            <p:txBody>
              <a:bodyPr wrap="square" lIns="186494" tIns="149196" rIns="186494" bIns="149196"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32563">
                  <a:lnSpc>
                    <a:spcPct val="90000"/>
                  </a:lnSpc>
                  <a:spcAft>
                    <a:spcPts val="612"/>
                  </a:spcAft>
                </a:pPr>
                <a:r>
                  <a:rPr lang="en-US" sz="2000">
                    <a:gradFill>
                      <a:gsLst>
                        <a:gs pos="2917">
                          <a:srgbClr val="282828"/>
                        </a:gs>
                        <a:gs pos="30000">
                          <a:srgbClr val="282828"/>
                        </a:gs>
                      </a:gsLst>
                      <a:lin ang="5400000" scaled="0"/>
                    </a:gradFill>
                    <a:latin typeface="Segoe UI Semibold" panose="020B0702040204020203" pitchFamily="34" charset="0"/>
                    <a:cs typeface="Segoe UI Semibold" panose="020B0702040204020203" pitchFamily="34" charset="0"/>
                  </a:rPr>
                  <a:t>Add-ins</a:t>
                </a:r>
              </a:p>
            </p:txBody>
          </p:sp>
          <p:cxnSp>
            <p:nvCxnSpPr>
              <p:cNvPr id="19" name="Connector: Elbow 18">
                <a:extLst>
                  <a:ext uri="{FF2B5EF4-FFF2-40B4-BE49-F238E27FC236}">
                    <a16:creationId xmlns:a16="http://schemas.microsoft.com/office/drawing/2014/main" id="{88910A2E-8A6C-401B-B0F5-2317F1CC1DA5}"/>
                  </a:ext>
                </a:extLst>
              </p:cNvPr>
              <p:cNvCxnSpPr>
                <a:stCxn id="130" idx="2"/>
              </p:cNvCxnSpPr>
              <p:nvPr/>
            </p:nvCxnSpPr>
            <p:spPr>
              <a:xfrm rot="5400000">
                <a:off x="8740605" y="2076485"/>
                <a:ext cx="379217" cy="2039356"/>
              </a:xfrm>
              <a:prstGeom prst="bentConnector2">
                <a:avLst/>
              </a:prstGeom>
              <a:ln w="28575">
                <a:solidFill>
                  <a:schemeClr val="bg2">
                    <a:lumMod val="50000"/>
                  </a:schemeClr>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grpSp>
        <p:sp>
          <p:nvSpPr>
            <p:cNvPr id="23" name="Rectangle 22">
              <a:extLst>
                <a:ext uri="{FF2B5EF4-FFF2-40B4-BE49-F238E27FC236}">
                  <a16:creationId xmlns:a16="http://schemas.microsoft.com/office/drawing/2014/main" id="{727E194F-4938-4AE6-A536-B2B272611123}"/>
                </a:ext>
              </a:extLst>
            </p:cNvPr>
            <p:cNvSpPr/>
            <p:nvPr/>
          </p:nvSpPr>
          <p:spPr bwMode="auto">
            <a:xfrm>
              <a:off x="7225043" y="2493147"/>
              <a:ext cx="709481" cy="181154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sp>
        <p:nvSpPr>
          <p:cNvPr id="142" name="Rectangle 141">
            <a:extLst>
              <a:ext uri="{FF2B5EF4-FFF2-40B4-BE49-F238E27FC236}">
                <a16:creationId xmlns:a16="http://schemas.microsoft.com/office/drawing/2014/main" id="{468AA68C-55A4-4E31-8D2D-06E786D40972}"/>
              </a:ext>
            </a:extLst>
          </p:cNvPr>
          <p:cNvSpPr/>
          <p:nvPr/>
        </p:nvSpPr>
        <p:spPr bwMode="auto">
          <a:xfrm>
            <a:off x="5682054" y="3338293"/>
            <a:ext cx="1197985" cy="582705"/>
          </a:xfrm>
          <a:prstGeom prst="rect">
            <a:avLst/>
          </a:prstGeom>
          <a:solidFill>
            <a:schemeClr val="bg1"/>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32563"/>
            <a:endParaRPr lang="en-US" sz="1836">
              <a:solidFill>
                <a:prstClr val="white"/>
              </a:solidFill>
              <a:latin typeface="Calibri" panose="020F0502020204030204"/>
            </a:endParaRPr>
          </a:p>
        </p:txBody>
      </p:sp>
    </p:spTree>
    <p:custDataLst>
      <p:tags r:id="rId1"/>
    </p:custDataLst>
    <p:extLst>
      <p:ext uri="{BB962C8B-B14F-4D97-AF65-F5344CB8AC3E}">
        <p14:creationId xmlns:p14="http://schemas.microsoft.com/office/powerpoint/2010/main" val="4024480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right)">
                                      <p:cBhvr>
                                        <p:cTn id="7" dur="500"/>
                                        <p:tgtEl>
                                          <p:spTgt spid="24"/>
                                        </p:tgtEl>
                                      </p:cBhvr>
                                    </p:animEffect>
                                  </p:childTnLst>
                                </p:cTn>
                              </p:par>
                              <p:par>
                                <p:cTn id="8" presetID="1" presetClass="entr" presetSubtype="0" fill="hold" grpId="0" nodeType="withEffect">
                                  <p:stCondLst>
                                    <p:cond delay="0"/>
                                  </p:stCondLst>
                                  <p:childTnLst>
                                    <p:set>
                                      <p:cBhvr>
                                        <p:cTn id="9" dur="1" fill="hold">
                                          <p:stCondLst>
                                            <p:cond delay="0"/>
                                          </p:stCondLst>
                                        </p:cTn>
                                        <p:tgtEl>
                                          <p:spTgt spid="142"/>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nodeType="click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wipe(left)">
                                      <p:cBhvr>
                                        <p:cTn id="14" dur="500"/>
                                        <p:tgtEl>
                                          <p:spTgt spid="22"/>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nodeType="click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wipe(up)">
                                      <p:cBhvr>
                                        <p:cTn id="19"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0E7296C-7AD3-4C97-8E36-21E10F066B25}"/>
              </a:ext>
            </a:extLst>
          </p:cNvPr>
          <p:cNvSpPr/>
          <p:nvPr/>
        </p:nvSpPr>
        <p:spPr bwMode="auto">
          <a:xfrm>
            <a:off x="8222900" y="2138392"/>
            <a:ext cx="3550609" cy="3542053"/>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10" name="Rectangle 9">
            <a:extLst>
              <a:ext uri="{FF2B5EF4-FFF2-40B4-BE49-F238E27FC236}">
                <a16:creationId xmlns:a16="http://schemas.microsoft.com/office/drawing/2014/main" id="{ABF5F99A-3A9B-47D2-8161-F26A578E4A18}"/>
              </a:ext>
            </a:extLst>
          </p:cNvPr>
          <p:cNvSpPr/>
          <p:nvPr/>
        </p:nvSpPr>
        <p:spPr bwMode="auto">
          <a:xfrm>
            <a:off x="4442931" y="2129065"/>
            <a:ext cx="3550609" cy="3542053"/>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9" name="Rectangle 8">
            <a:extLst>
              <a:ext uri="{FF2B5EF4-FFF2-40B4-BE49-F238E27FC236}">
                <a16:creationId xmlns:a16="http://schemas.microsoft.com/office/drawing/2014/main" id="{94FFC000-2A48-476F-9146-00F8E2ED3304}"/>
              </a:ext>
            </a:extLst>
          </p:cNvPr>
          <p:cNvSpPr/>
          <p:nvPr/>
        </p:nvSpPr>
        <p:spPr bwMode="auto">
          <a:xfrm>
            <a:off x="662965" y="2130316"/>
            <a:ext cx="3550609" cy="3542053"/>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 name="Title 1">
            <a:extLst>
              <a:ext uri="{FF2B5EF4-FFF2-40B4-BE49-F238E27FC236}">
                <a16:creationId xmlns:a16="http://schemas.microsoft.com/office/drawing/2014/main" id="{AF3D631E-5093-422D-841B-C7046E0E389D}"/>
              </a:ext>
            </a:extLst>
          </p:cNvPr>
          <p:cNvSpPr>
            <a:spLocks noGrp="1"/>
          </p:cNvSpPr>
          <p:nvPr>
            <p:ph type="title"/>
          </p:nvPr>
        </p:nvSpPr>
        <p:spPr/>
        <p:txBody>
          <a:bodyPr/>
          <a:lstStyle/>
          <a:p>
            <a:r>
              <a:rPr lang="en-IN"/>
              <a:t>Join the Outlook Platform</a:t>
            </a:r>
          </a:p>
        </p:txBody>
      </p:sp>
      <p:sp>
        <p:nvSpPr>
          <p:cNvPr id="3" name="Text Placeholder 2">
            <a:extLst>
              <a:ext uri="{FF2B5EF4-FFF2-40B4-BE49-F238E27FC236}">
                <a16:creationId xmlns:a16="http://schemas.microsoft.com/office/drawing/2014/main" id="{38DFA093-F664-46C5-BC43-D287BFE38E03}"/>
              </a:ext>
            </a:extLst>
          </p:cNvPr>
          <p:cNvSpPr>
            <a:spLocks noGrp="1"/>
          </p:cNvSpPr>
          <p:nvPr>
            <p:ph type="body" sz="quarter" idx="10"/>
          </p:nvPr>
        </p:nvSpPr>
        <p:spPr>
          <a:xfrm>
            <a:off x="662965" y="2239301"/>
            <a:ext cx="3550609" cy="3069977"/>
          </a:xfrm>
        </p:spPr>
        <p:txBody>
          <a:bodyPr/>
          <a:lstStyle/>
          <a:p>
            <a:pPr marL="228557" lvl="1" indent="0">
              <a:buNone/>
            </a:pPr>
            <a:r>
              <a:rPr lang="en-IN" sz="2400" b="1">
                <a:gradFill>
                  <a:gsLst>
                    <a:gs pos="1250">
                      <a:schemeClr val="tx2"/>
                    </a:gs>
                    <a:gs pos="99000">
                      <a:schemeClr val="tx2"/>
                    </a:gs>
                  </a:gsLst>
                  <a:lin ang="5400000" scaled="0"/>
                </a:gradFill>
                <a:latin typeface="Segoe UI Semibold" panose="020B0702040204020203" pitchFamily="34" charset="0"/>
                <a:cs typeface="Segoe UI Semibold" panose="020B0702040204020203" pitchFamily="34" charset="0"/>
              </a:rPr>
              <a:t>100M</a:t>
            </a:r>
            <a:r>
              <a:rPr lang="en-IN" sz="2400" b="1">
                <a:latin typeface="Segoe UI Semibold" panose="020B0702040204020203" pitchFamily="34" charset="0"/>
                <a:cs typeface="Segoe UI Semibold" panose="020B0702040204020203" pitchFamily="34" charset="0"/>
              </a:rPr>
              <a:t> </a:t>
            </a:r>
            <a:r>
              <a:rPr lang="en-IN" sz="2400"/>
              <a:t>Office 365 Enterprise users/mo.</a:t>
            </a:r>
          </a:p>
          <a:p>
            <a:pPr lvl="1"/>
            <a:endParaRPr lang="en-IN" sz="2400">
              <a:gradFill>
                <a:gsLst>
                  <a:gs pos="1250">
                    <a:schemeClr val="tx2"/>
                  </a:gs>
                  <a:gs pos="99000">
                    <a:schemeClr val="tx2"/>
                  </a:gs>
                </a:gsLst>
                <a:lin ang="5400000" scaled="0"/>
              </a:gradFill>
              <a:latin typeface="+mj-lt"/>
            </a:endParaRPr>
          </a:p>
          <a:p>
            <a:pPr marL="228557" lvl="1" indent="0">
              <a:buNone/>
            </a:pPr>
            <a:r>
              <a:rPr lang="en-IN" sz="2400" b="1">
                <a:gradFill>
                  <a:gsLst>
                    <a:gs pos="1250">
                      <a:schemeClr val="tx2"/>
                    </a:gs>
                    <a:gs pos="99000">
                      <a:schemeClr val="tx2"/>
                    </a:gs>
                  </a:gsLst>
                  <a:lin ang="5400000" scaled="0"/>
                </a:gradFill>
                <a:latin typeface="Segoe UI Semibold" panose="020B0702040204020203" pitchFamily="34" charset="0"/>
                <a:cs typeface="Segoe UI Semibold" panose="020B0702040204020203" pitchFamily="34" charset="0"/>
              </a:rPr>
              <a:t>500M</a:t>
            </a:r>
            <a:r>
              <a:rPr lang="en-IN" sz="2400"/>
              <a:t> Outlook.com users</a:t>
            </a:r>
          </a:p>
          <a:p>
            <a:pPr lvl="1"/>
            <a:endParaRPr lang="en-IN" sz="2400"/>
          </a:p>
          <a:p>
            <a:endParaRPr lang="en-IN"/>
          </a:p>
        </p:txBody>
      </p:sp>
      <p:sp>
        <p:nvSpPr>
          <p:cNvPr id="4" name="Rectangle 3">
            <a:extLst>
              <a:ext uri="{FF2B5EF4-FFF2-40B4-BE49-F238E27FC236}">
                <a16:creationId xmlns:a16="http://schemas.microsoft.com/office/drawing/2014/main" id="{71952C39-89C9-46BF-9201-54A8C83798A1}"/>
              </a:ext>
            </a:extLst>
          </p:cNvPr>
          <p:cNvSpPr/>
          <p:nvPr/>
        </p:nvSpPr>
        <p:spPr bwMode="auto">
          <a:xfrm>
            <a:off x="662965" y="1397326"/>
            <a:ext cx="3550609" cy="65782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400">
                <a:gradFill>
                  <a:gsLst>
                    <a:gs pos="0">
                      <a:srgbClr val="FFFFFF"/>
                    </a:gs>
                    <a:gs pos="100000">
                      <a:srgbClr val="FFFFFF"/>
                    </a:gs>
                  </a:gsLst>
                  <a:lin ang="5400000" scaled="0"/>
                </a:gradFill>
                <a:latin typeface="Segoe UI Semilight"/>
                <a:ea typeface="Segoe UI" pitchFamily="34" charset="0"/>
                <a:cs typeface="Segoe UI" pitchFamily="34" charset="0"/>
              </a:rPr>
              <a:t>Reach</a:t>
            </a:r>
          </a:p>
        </p:txBody>
      </p:sp>
      <p:sp>
        <p:nvSpPr>
          <p:cNvPr id="5" name="Rectangle 4">
            <a:extLst>
              <a:ext uri="{FF2B5EF4-FFF2-40B4-BE49-F238E27FC236}">
                <a16:creationId xmlns:a16="http://schemas.microsoft.com/office/drawing/2014/main" id="{68E1B946-42AD-4F8E-9AAD-B54F79A987B7}"/>
              </a:ext>
            </a:extLst>
          </p:cNvPr>
          <p:cNvSpPr/>
          <p:nvPr/>
        </p:nvSpPr>
        <p:spPr bwMode="auto">
          <a:xfrm>
            <a:off x="4442934" y="1397326"/>
            <a:ext cx="3550609" cy="65782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400">
                <a:gradFill>
                  <a:gsLst>
                    <a:gs pos="0">
                      <a:srgbClr val="FFFFFF"/>
                    </a:gs>
                    <a:gs pos="100000">
                      <a:srgbClr val="FFFFFF"/>
                    </a:gs>
                  </a:gsLst>
                  <a:lin ang="5400000" scaled="0"/>
                </a:gradFill>
                <a:latin typeface="Segoe UI Semilight"/>
                <a:ea typeface="Segoe UI" pitchFamily="34" charset="0"/>
                <a:cs typeface="Segoe UI" pitchFamily="34" charset="0"/>
              </a:rPr>
              <a:t>Maturity</a:t>
            </a:r>
          </a:p>
        </p:txBody>
      </p:sp>
      <p:sp>
        <p:nvSpPr>
          <p:cNvPr id="6" name="Rectangle 5">
            <a:extLst>
              <a:ext uri="{FF2B5EF4-FFF2-40B4-BE49-F238E27FC236}">
                <a16:creationId xmlns:a16="http://schemas.microsoft.com/office/drawing/2014/main" id="{25F80ADD-CA23-4E83-AAAE-B3827D99BB93}"/>
              </a:ext>
            </a:extLst>
          </p:cNvPr>
          <p:cNvSpPr/>
          <p:nvPr/>
        </p:nvSpPr>
        <p:spPr bwMode="auto">
          <a:xfrm>
            <a:off x="8222901" y="1397326"/>
            <a:ext cx="3550609" cy="657821"/>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sz="2400">
                <a:gradFill>
                  <a:gsLst>
                    <a:gs pos="0">
                      <a:srgbClr val="FFFFFF"/>
                    </a:gs>
                    <a:gs pos="100000">
                      <a:srgbClr val="FFFFFF"/>
                    </a:gs>
                  </a:gsLst>
                  <a:lin ang="5400000" scaled="0"/>
                </a:gradFill>
                <a:latin typeface="Segoe UI Semilight"/>
                <a:ea typeface="Segoe UI" pitchFamily="34" charset="0"/>
                <a:cs typeface="Segoe UI" pitchFamily="34" charset="0"/>
              </a:rPr>
              <a:t>Availability</a:t>
            </a:r>
          </a:p>
        </p:txBody>
      </p:sp>
      <p:sp>
        <p:nvSpPr>
          <p:cNvPr id="7" name="Rectangle 6">
            <a:extLst>
              <a:ext uri="{FF2B5EF4-FFF2-40B4-BE49-F238E27FC236}">
                <a16:creationId xmlns:a16="http://schemas.microsoft.com/office/drawing/2014/main" id="{FD3E8749-959A-484B-A235-EBF2CD077965}"/>
              </a:ext>
            </a:extLst>
          </p:cNvPr>
          <p:cNvSpPr/>
          <p:nvPr/>
        </p:nvSpPr>
        <p:spPr>
          <a:xfrm>
            <a:off x="4442934" y="2239300"/>
            <a:ext cx="3550609" cy="2354277"/>
          </a:xfrm>
          <a:prstGeom prst="rect">
            <a:avLst/>
          </a:prstGeom>
        </p:spPr>
        <p:txBody>
          <a:bodyPr wrap="square">
            <a:spAutoFit/>
          </a:bodyPr>
          <a:lstStyle/>
          <a:p>
            <a:pPr marL="225382" lvl="1" defTabSz="932563"/>
            <a:r>
              <a:rPr lang="en-IN" sz="2400">
                <a:gradFill>
                  <a:gsLst>
                    <a:gs pos="1250">
                      <a:srgbClr val="0078D7"/>
                    </a:gs>
                    <a:gs pos="99000">
                      <a:srgbClr val="0078D7"/>
                    </a:gs>
                  </a:gsLst>
                  <a:lin ang="5400000" scaled="0"/>
                </a:gradFill>
                <a:latin typeface="Segoe UI Semibold" panose="020B0702040204020203" pitchFamily="34" charset="0"/>
                <a:cs typeface="Segoe UI Semibold" panose="020B0702040204020203" pitchFamily="34" charset="0"/>
              </a:rPr>
              <a:t>350+</a:t>
            </a:r>
            <a:r>
              <a:rPr lang="en-IN" sz="2400">
                <a:gradFill>
                  <a:gsLst>
                    <a:gs pos="1250">
                      <a:srgbClr val="0078D7"/>
                    </a:gs>
                    <a:gs pos="99000">
                      <a:srgbClr val="0078D7"/>
                    </a:gs>
                  </a:gsLst>
                  <a:lin ang="5400000" scaled="0"/>
                </a:gradFill>
                <a:latin typeface="Segoe UI Semilight"/>
              </a:rPr>
              <a:t> </a:t>
            </a:r>
            <a:r>
              <a:rPr lang="en-IN" sz="2400">
                <a:solidFill>
                  <a:srgbClr val="282828"/>
                </a:solidFill>
                <a:latin typeface="Segoe UI Semilight"/>
              </a:rPr>
              <a:t>Add-Ins</a:t>
            </a:r>
          </a:p>
          <a:p>
            <a:pPr marL="466281" lvl="1" defTabSz="932563"/>
            <a:endParaRPr lang="en-IN" sz="2400">
              <a:solidFill>
                <a:srgbClr val="282828"/>
              </a:solidFill>
              <a:latin typeface="Segoe UI Semilight"/>
            </a:endParaRPr>
          </a:p>
          <a:p>
            <a:pPr marL="225382" lvl="1" defTabSz="932563"/>
            <a:r>
              <a:rPr lang="en-IN" sz="2400">
                <a:gradFill>
                  <a:gsLst>
                    <a:gs pos="1250">
                      <a:srgbClr val="0078D7"/>
                    </a:gs>
                    <a:gs pos="99000">
                      <a:srgbClr val="0078D7"/>
                    </a:gs>
                  </a:gsLst>
                  <a:lin ang="5400000" scaled="0"/>
                </a:gradFill>
                <a:latin typeface="Segoe UI Semibold" panose="020B0702040204020203" pitchFamily="34" charset="0"/>
                <a:cs typeface="Segoe UI Semibold" panose="020B0702040204020203" pitchFamily="34" charset="0"/>
              </a:rPr>
              <a:t>100+ </a:t>
            </a:r>
            <a:r>
              <a:rPr lang="en-IN" sz="2400">
                <a:solidFill>
                  <a:srgbClr val="282828"/>
                </a:solidFill>
                <a:latin typeface="Segoe UI Semilight"/>
              </a:rPr>
              <a:t>Connectors</a:t>
            </a:r>
          </a:p>
          <a:p>
            <a:pPr marL="225382" lvl="1" defTabSz="932563"/>
            <a:endParaRPr lang="en-IN" sz="2400">
              <a:gradFill>
                <a:gsLst>
                  <a:gs pos="1250">
                    <a:srgbClr val="0078D7"/>
                  </a:gs>
                  <a:gs pos="99000">
                    <a:srgbClr val="0078D7"/>
                  </a:gs>
                </a:gsLst>
                <a:lin ang="5400000" scaled="0"/>
              </a:gradFill>
              <a:latin typeface="Segoe UI Semibold" panose="020B0702040204020203" pitchFamily="34" charset="0"/>
              <a:cs typeface="Segoe UI Semibold" panose="020B0702040204020203" pitchFamily="34" charset="0"/>
            </a:endParaRPr>
          </a:p>
          <a:p>
            <a:pPr marL="225382" lvl="1" defTabSz="932563"/>
            <a:r>
              <a:rPr lang="en-IN" sz="2400">
                <a:gradFill>
                  <a:gsLst>
                    <a:gs pos="1250">
                      <a:srgbClr val="0078D7"/>
                    </a:gs>
                    <a:gs pos="99000">
                      <a:srgbClr val="0078D7"/>
                    </a:gs>
                  </a:gsLst>
                  <a:lin ang="5400000" scaled="0"/>
                </a:gradFill>
                <a:latin typeface="Segoe UI Semibold" panose="020B0702040204020203" pitchFamily="34" charset="0"/>
                <a:cs typeface="Segoe UI Semibold" panose="020B0702040204020203" pitchFamily="34" charset="0"/>
              </a:rPr>
              <a:t>2.5M+</a:t>
            </a:r>
            <a:r>
              <a:rPr lang="en-IN" sz="2400">
                <a:gradFill>
                  <a:gsLst>
                    <a:gs pos="1250">
                      <a:srgbClr val="0078D7"/>
                    </a:gs>
                    <a:gs pos="99000">
                      <a:srgbClr val="0078D7"/>
                    </a:gs>
                  </a:gsLst>
                  <a:lin ang="5400000" scaled="0"/>
                </a:gradFill>
                <a:latin typeface="Segoe UI Semilight"/>
              </a:rPr>
              <a:t> </a:t>
            </a:r>
            <a:r>
              <a:rPr lang="en-IN" sz="2400">
                <a:solidFill>
                  <a:srgbClr val="282828"/>
                </a:solidFill>
                <a:latin typeface="Segoe UI Semilight"/>
              </a:rPr>
              <a:t>Actionable emails</a:t>
            </a:r>
          </a:p>
          <a:p>
            <a:pPr marL="228557" lvl="1" defTabSz="932563"/>
            <a:endParaRPr lang="en-IN" sz="2400">
              <a:solidFill>
                <a:srgbClr val="282828"/>
              </a:solidFill>
              <a:latin typeface="Segoe UI Semilight"/>
            </a:endParaRPr>
          </a:p>
        </p:txBody>
      </p:sp>
      <p:sp>
        <p:nvSpPr>
          <p:cNvPr id="8" name="Rectangle 7">
            <a:extLst>
              <a:ext uri="{FF2B5EF4-FFF2-40B4-BE49-F238E27FC236}">
                <a16:creationId xmlns:a16="http://schemas.microsoft.com/office/drawing/2014/main" id="{21499D6E-451C-4F5C-A206-671555880834}"/>
              </a:ext>
            </a:extLst>
          </p:cNvPr>
          <p:cNvSpPr/>
          <p:nvPr/>
        </p:nvSpPr>
        <p:spPr>
          <a:xfrm>
            <a:off x="8161712" y="2137384"/>
            <a:ext cx="3550610" cy="3416320"/>
          </a:xfrm>
          <a:prstGeom prst="rect">
            <a:avLst/>
          </a:prstGeom>
        </p:spPr>
        <p:txBody>
          <a:bodyPr wrap="square" anchor="t">
            <a:spAutoFit/>
          </a:bodyPr>
          <a:lstStyle/>
          <a:p>
            <a:pPr marL="224790" lvl="1" defTabSz="932563"/>
            <a:r>
              <a:rPr lang="en-IN" sz="2400">
                <a:solidFill>
                  <a:srgbClr val="0078D7"/>
                </a:solidFill>
                <a:latin typeface="Segoe UI Semibold" panose="020B0702040204020203" pitchFamily="34" charset="0"/>
                <a:cs typeface="Segoe UI Semibold" panose="020B0702040204020203" pitchFamily="34" charset="0"/>
              </a:rPr>
              <a:t>Desktop </a:t>
            </a:r>
            <a:endParaRPr lang="en-US"/>
          </a:p>
          <a:p>
            <a:pPr marL="224790" lvl="1" defTabSz="932563"/>
            <a:r>
              <a:rPr lang="en-IN" sz="2400">
                <a:solidFill>
                  <a:srgbClr val="282828"/>
                </a:solidFill>
                <a:latin typeface="Segoe UI Semilight"/>
              </a:rPr>
              <a:t>Windows</a:t>
            </a:r>
            <a:endParaRPr lang="en-IN" sz="2400">
              <a:solidFill>
                <a:srgbClr val="282828"/>
              </a:solidFill>
              <a:latin typeface="Segoe UI Semilight"/>
              <a:cs typeface="Segoe UI Semilight"/>
            </a:endParaRPr>
          </a:p>
          <a:p>
            <a:pPr marL="224790" lvl="1" defTabSz="932563"/>
            <a:r>
              <a:rPr lang="en-IN" sz="2400">
                <a:solidFill>
                  <a:srgbClr val="282828"/>
                </a:solidFill>
                <a:latin typeface="Segoe UI Semilight"/>
              </a:rPr>
              <a:t>Mac</a:t>
            </a:r>
            <a:endParaRPr lang="en-IN" sz="2400">
              <a:solidFill>
                <a:srgbClr val="282828"/>
              </a:solidFill>
              <a:latin typeface="Segoe UI Semilight"/>
              <a:cs typeface="Segoe UI Semilight"/>
            </a:endParaRPr>
          </a:p>
          <a:p>
            <a:pPr marL="224790" lvl="1" defTabSz="932563"/>
            <a:endParaRPr lang="en-IN" sz="2400">
              <a:solidFill>
                <a:srgbClr val="282828"/>
              </a:solidFill>
              <a:latin typeface="Segoe UI Semilight"/>
              <a:cs typeface="Segoe UI Semilight"/>
            </a:endParaRPr>
          </a:p>
          <a:p>
            <a:pPr marL="224790" lvl="1" defTabSz="932563"/>
            <a:r>
              <a:rPr lang="en-IN" sz="2400" b="1">
                <a:solidFill>
                  <a:schemeClr val="tx2"/>
                </a:solidFill>
                <a:latin typeface="Segoe UI Semilight"/>
                <a:cs typeface="Segoe UI Semilight"/>
              </a:rPr>
              <a:t>Web</a:t>
            </a:r>
          </a:p>
          <a:p>
            <a:pPr marL="224790" lvl="1" defTabSz="932563"/>
            <a:endParaRPr lang="en-IN" sz="2400">
              <a:solidFill>
                <a:srgbClr val="282828"/>
              </a:solidFill>
              <a:latin typeface="Segoe UI Semilight"/>
              <a:cs typeface="Segoe UI Semilight"/>
            </a:endParaRPr>
          </a:p>
          <a:p>
            <a:pPr marL="224790" lvl="1" defTabSz="932563"/>
            <a:r>
              <a:rPr lang="en-IN" sz="2400">
                <a:solidFill>
                  <a:srgbClr val="0078D7"/>
                </a:solidFill>
                <a:latin typeface="Segoe UI Semibold" panose="020B0702040204020203" pitchFamily="34" charset="0"/>
                <a:cs typeface="Segoe UI Semibold" panose="020B0702040204020203" pitchFamily="34" charset="0"/>
              </a:rPr>
              <a:t>Mobile</a:t>
            </a:r>
            <a:r>
              <a:rPr lang="en-IN" sz="2400">
                <a:solidFill>
                  <a:srgbClr val="282828"/>
                </a:solidFill>
                <a:latin typeface="Segoe UI Semilight"/>
              </a:rPr>
              <a:t> </a:t>
            </a:r>
            <a:endParaRPr lang="en-IN" sz="2400">
              <a:solidFill>
                <a:srgbClr val="282828"/>
              </a:solidFill>
              <a:latin typeface="Segoe UI Semilight"/>
              <a:cs typeface="Segoe UI Semilight"/>
            </a:endParaRPr>
          </a:p>
          <a:p>
            <a:pPr marL="224790" lvl="1" defTabSz="932563"/>
            <a:r>
              <a:rPr lang="en-IN" sz="2400">
                <a:solidFill>
                  <a:srgbClr val="282828"/>
                </a:solidFill>
                <a:latin typeface="Segoe UI Semilight"/>
              </a:rPr>
              <a:t>iOS </a:t>
            </a:r>
            <a:endParaRPr lang="en-IN" sz="2400">
              <a:solidFill>
                <a:srgbClr val="282828"/>
              </a:solidFill>
              <a:latin typeface="Segoe UI Semilight"/>
              <a:cs typeface="Segoe UI Semilight"/>
            </a:endParaRPr>
          </a:p>
          <a:p>
            <a:pPr marL="224790" lvl="1" defTabSz="932563"/>
            <a:r>
              <a:rPr lang="en-IN" sz="2400">
                <a:solidFill>
                  <a:srgbClr val="282828"/>
                </a:solidFill>
                <a:latin typeface="Segoe UI Semilight"/>
              </a:rPr>
              <a:t>Android</a:t>
            </a:r>
            <a:endParaRPr lang="en-IN" sz="2400">
              <a:solidFill>
                <a:srgbClr val="282828"/>
              </a:solidFill>
              <a:latin typeface="Segoe UI Semilight"/>
              <a:cs typeface="Segoe UI Semilight"/>
            </a:endParaRPr>
          </a:p>
        </p:txBody>
      </p:sp>
    </p:spTree>
    <p:extLst>
      <p:ext uri="{BB962C8B-B14F-4D97-AF65-F5344CB8AC3E}">
        <p14:creationId xmlns:p14="http://schemas.microsoft.com/office/powerpoint/2010/main" val="419977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D4685-16BD-444E-9627-6F30C82CE3E6}"/>
              </a:ext>
            </a:extLst>
          </p:cNvPr>
          <p:cNvSpPr>
            <a:spLocks noGrp="1"/>
          </p:cNvSpPr>
          <p:nvPr>
            <p:ph type="title"/>
          </p:nvPr>
        </p:nvSpPr>
        <p:spPr/>
        <p:txBody>
          <a:bodyPr/>
          <a:lstStyle/>
          <a:p>
            <a:r>
              <a:rPr lang="en-US"/>
              <a:t>Add-ins</a:t>
            </a:r>
          </a:p>
        </p:txBody>
      </p:sp>
    </p:spTree>
    <p:extLst>
      <p:ext uri="{BB962C8B-B14F-4D97-AF65-F5344CB8AC3E}">
        <p14:creationId xmlns:p14="http://schemas.microsoft.com/office/powerpoint/2010/main" val="3281083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9FCD5F0-0D46-FA44-A3E6-FCF678F8A77F}"/>
              </a:ext>
            </a:extLst>
          </p:cNvPr>
          <p:cNvSpPr txBox="1"/>
          <p:nvPr/>
        </p:nvSpPr>
        <p:spPr>
          <a:xfrm>
            <a:off x="695264" y="569631"/>
            <a:ext cx="4009183" cy="542399"/>
          </a:xfrm>
          <a:prstGeom prst="rect">
            <a:avLst/>
          </a:prstGeom>
          <a:noFill/>
        </p:spPr>
        <p:txBody>
          <a:bodyPr wrap="square" rtlCol="0">
            <a:spAutoFit/>
          </a:bodyPr>
          <a:lstStyle/>
          <a:p>
            <a:r>
              <a:rPr lang="en-US" sz="2856" b="1">
                <a:latin typeface="Segoe UI Historic" panose="020B0502040204020203" pitchFamily="34" charset="0"/>
                <a:ea typeface="Segoe UI Historic" panose="020B0502040204020203" pitchFamily="34" charset="0"/>
                <a:cs typeface="Segoe UI Historic" panose="020B0502040204020203" pitchFamily="34" charset="0"/>
              </a:rPr>
              <a:t>OFFICE ADD-INS</a:t>
            </a:r>
          </a:p>
        </p:txBody>
      </p:sp>
      <p:grpSp>
        <p:nvGrpSpPr>
          <p:cNvPr id="11" name="Group 10">
            <a:extLst>
              <a:ext uri="{FF2B5EF4-FFF2-40B4-BE49-F238E27FC236}">
                <a16:creationId xmlns:a16="http://schemas.microsoft.com/office/drawing/2014/main" id="{DC2CF3C4-4DE7-1148-B8EE-9F493EE32642}"/>
              </a:ext>
            </a:extLst>
          </p:cNvPr>
          <p:cNvGrpSpPr/>
          <p:nvPr/>
        </p:nvGrpSpPr>
        <p:grpSpPr>
          <a:xfrm>
            <a:off x="5197784" y="649492"/>
            <a:ext cx="6795160" cy="720197"/>
            <a:chOff x="4721087" y="640929"/>
            <a:chExt cx="6662527" cy="706140"/>
          </a:xfrm>
        </p:grpSpPr>
        <p:sp>
          <p:nvSpPr>
            <p:cNvPr id="3" name="TextBox 2">
              <a:extLst>
                <a:ext uri="{FF2B5EF4-FFF2-40B4-BE49-F238E27FC236}">
                  <a16:creationId xmlns:a16="http://schemas.microsoft.com/office/drawing/2014/main" id="{7500101E-4A83-B140-80B4-BC12743857BA}"/>
                </a:ext>
              </a:extLst>
            </p:cNvPr>
            <p:cNvSpPr txBox="1"/>
            <p:nvPr/>
          </p:nvSpPr>
          <p:spPr>
            <a:xfrm>
              <a:off x="4721087" y="640929"/>
              <a:ext cx="6662527" cy="706140"/>
            </a:xfrm>
            <a:prstGeom prst="rect">
              <a:avLst/>
            </a:prstGeom>
            <a:noFill/>
          </p:spPr>
          <p:txBody>
            <a:bodyPr wrap="square" rtlCol="0">
              <a:spAutoFit/>
            </a:bodyPr>
            <a:lstStyle/>
            <a:p>
              <a:pPr marL="291436" indent="-291436">
                <a:buFont typeface="Arial" panose="020B0604020202020204" pitchFamily="34" charset="0"/>
                <a:buChar char="•"/>
              </a:pPr>
              <a:r>
                <a:rPr lang="en-US" sz="2040">
                  <a:latin typeface="Segoe UI Historic" panose="020B0502040204020203" pitchFamily="34" charset="0"/>
                  <a:ea typeface="Segoe UI Historic" panose="020B0502040204020203" pitchFamily="34" charset="0"/>
                  <a:cs typeface="Segoe UI Historic" panose="020B0502040204020203" pitchFamily="34" charset="0"/>
                </a:rPr>
                <a:t>Integrations built by third parties into Office products</a:t>
              </a:r>
            </a:p>
            <a:p>
              <a:pPr marL="291436" indent="-291436">
                <a:buFont typeface="Arial" panose="020B0604020202020204" pitchFamily="34" charset="0"/>
                <a:buChar char="•"/>
              </a:pPr>
              <a:r>
                <a:rPr lang="en-US" sz="2040">
                  <a:latin typeface="Segoe UI Historic" panose="020B0502040204020203" pitchFamily="34" charset="0"/>
                  <a:ea typeface="Segoe UI Historic" panose="020B0502040204020203" pitchFamily="34" charset="0"/>
                  <a:cs typeface="Segoe UI Historic" panose="020B0502040204020203" pitchFamily="34" charset="0"/>
                </a:rPr>
                <a:t>COM/VSTO	               Web Add-ins</a:t>
              </a:r>
            </a:p>
          </p:txBody>
        </p:sp>
        <p:cxnSp>
          <p:nvCxnSpPr>
            <p:cNvPr id="5" name="Straight Arrow Connector 4">
              <a:extLst>
                <a:ext uri="{FF2B5EF4-FFF2-40B4-BE49-F238E27FC236}">
                  <a16:creationId xmlns:a16="http://schemas.microsoft.com/office/drawing/2014/main" id="{19C0555B-AAE6-1146-B6B4-C39C9482A6F6}"/>
                </a:ext>
              </a:extLst>
            </p:cNvPr>
            <p:cNvCxnSpPr/>
            <p:nvPr/>
          </p:nvCxnSpPr>
          <p:spPr>
            <a:xfrm>
              <a:off x="6437798" y="1183044"/>
              <a:ext cx="118275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7" name="TextBox 6">
            <a:extLst>
              <a:ext uri="{FF2B5EF4-FFF2-40B4-BE49-F238E27FC236}">
                <a16:creationId xmlns:a16="http://schemas.microsoft.com/office/drawing/2014/main" id="{49D1499D-9602-6A45-A740-BDCF87C43E16}"/>
              </a:ext>
            </a:extLst>
          </p:cNvPr>
          <p:cNvSpPr txBox="1"/>
          <p:nvPr/>
        </p:nvSpPr>
        <p:spPr>
          <a:xfrm>
            <a:off x="6809565" y="1605762"/>
            <a:ext cx="5100594" cy="2111133"/>
          </a:xfrm>
          <a:prstGeom prst="rect">
            <a:avLst/>
          </a:prstGeom>
          <a:noFill/>
        </p:spPr>
        <p:txBody>
          <a:bodyPr wrap="square" rtlCol="0">
            <a:spAutoFit/>
          </a:bodyPr>
          <a:lstStyle/>
          <a:p>
            <a:r>
              <a:rPr lang="en-US" sz="1836" b="1">
                <a:latin typeface="Segoe UI Historic" panose="020B0502040204020203" pitchFamily="34" charset="0"/>
                <a:ea typeface="Segoe UI Historic" panose="020B0502040204020203" pitchFamily="34" charset="0"/>
                <a:cs typeface="Segoe UI Historic" panose="020B0502040204020203" pitchFamily="34" charset="0"/>
              </a:rPr>
              <a:t>WHY YOU SHOULD USE OFFICE PLATFORM</a:t>
            </a:r>
          </a:p>
          <a:p>
            <a:endParaRPr lang="en-US" sz="1836">
              <a:latin typeface="Segoe UI Historic" panose="020B0502040204020203" pitchFamily="34" charset="0"/>
              <a:ea typeface="Segoe UI Historic" panose="020B0502040204020203" pitchFamily="34" charset="0"/>
              <a:cs typeface="Segoe UI Historic" panose="020B0502040204020203" pitchFamily="34" charset="0"/>
            </a:endParaRPr>
          </a:p>
          <a:p>
            <a:pPr marL="291436" indent="-291436">
              <a:buFont typeface="Arial" panose="020B0604020202020204" pitchFamily="34" charset="0"/>
              <a:buChar char="•"/>
            </a:pPr>
            <a:r>
              <a:rPr lang="en-US" sz="1836">
                <a:latin typeface="Segoe UI Historic" panose="020B0502040204020203" pitchFamily="34" charset="0"/>
                <a:ea typeface="Segoe UI Historic" panose="020B0502040204020203" pitchFamily="34" charset="0"/>
                <a:cs typeface="Segoe UI Historic" panose="020B0502040204020203" pitchFamily="34" charset="0"/>
              </a:rPr>
              <a:t>Add new functionality to office clients</a:t>
            </a:r>
          </a:p>
          <a:p>
            <a:pPr marL="291436" indent="-291436">
              <a:buFont typeface="Arial" panose="020B0604020202020204" pitchFamily="34" charset="0"/>
              <a:buChar char="•"/>
            </a:pPr>
            <a:r>
              <a:rPr lang="en-US" sz="1836">
                <a:latin typeface="Segoe UI Historic" panose="020B0502040204020203" pitchFamily="34" charset="0"/>
                <a:ea typeface="Segoe UI Historic" panose="020B0502040204020203" pitchFamily="34" charset="0"/>
                <a:cs typeface="Segoe UI Historic" panose="020B0502040204020203" pitchFamily="34" charset="0"/>
              </a:rPr>
              <a:t>Create new rich interactive objects </a:t>
            </a:r>
          </a:p>
          <a:p>
            <a:pPr marL="291436" indent="-291436">
              <a:buFont typeface="Arial" panose="020B0604020202020204" pitchFamily="34" charset="0"/>
              <a:buChar char="•"/>
            </a:pPr>
            <a:r>
              <a:rPr lang="en-US" sz="1836">
                <a:latin typeface="Segoe UI Historic" panose="020B0502040204020203" pitchFamily="34" charset="0"/>
                <a:ea typeface="Segoe UI Historic" panose="020B0502040204020203" pitchFamily="34" charset="0"/>
                <a:cs typeface="Segoe UI Historic" panose="020B0502040204020203" pitchFamily="34" charset="0"/>
              </a:rPr>
              <a:t>Microsoft Graph API to connect to data that drives productivity</a:t>
            </a:r>
          </a:p>
          <a:p>
            <a:endParaRPr lang="en-US" sz="1836">
              <a:latin typeface="Segoe UI Historic" panose="020B0502040204020203" pitchFamily="34" charset="0"/>
              <a:ea typeface="Segoe UI Historic" panose="020B0502040204020203" pitchFamily="34" charset="0"/>
              <a:cs typeface="Segoe UI Historic" panose="020B0502040204020203" pitchFamily="34" charset="0"/>
            </a:endParaRPr>
          </a:p>
        </p:txBody>
      </p:sp>
      <p:grpSp>
        <p:nvGrpSpPr>
          <p:cNvPr id="14" name="Group 13">
            <a:extLst>
              <a:ext uri="{FF2B5EF4-FFF2-40B4-BE49-F238E27FC236}">
                <a16:creationId xmlns:a16="http://schemas.microsoft.com/office/drawing/2014/main" id="{EF5FAA16-5321-8844-8BC7-C2E67F7AF753}"/>
              </a:ext>
            </a:extLst>
          </p:cNvPr>
          <p:cNvGrpSpPr/>
          <p:nvPr/>
        </p:nvGrpSpPr>
        <p:grpSpPr>
          <a:xfrm>
            <a:off x="560139" y="1601409"/>
            <a:ext cx="6068687" cy="3199979"/>
            <a:chOff x="680829" y="1610426"/>
            <a:chExt cx="5950233" cy="3137518"/>
          </a:xfrm>
        </p:grpSpPr>
        <p:sp>
          <p:nvSpPr>
            <p:cNvPr id="6" name="TextBox 5">
              <a:extLst>
                <a:ext uri="{FF2B5EF4-FFF2-40B4-BE49-F238E27FC236}">
                  <a16:creationId xmlns:a16="http://schemas.microsoft.com/office/drawing/2014/main" id="{C4D72058-D8AD-334C-908B-B148673642FA}"/>
                </a:ext>
              </a:extLst>
            </p:cNvPr>
            <p:cNvSpPr txBox="1"/>
            <p:nvPr/>
          </p:nvSpPr>
          <p:spPr>
            <a:xfrm>
              <a:off x="680829" y="1610426"/>
              <a:ext cx="5950233" cy="3137518"/>
            </a:xfrm>
            <a:prstGeom prst="rect">
              <a:avLst/>
            </a:prstGeom>
            <a:noFill/>
          </p:spPr>
          <p:txBody>
            <a:bodyPr wrap="square" rtlCol="0">
              <a:spAutoFit/>
            </a:bodyPr>
            <a:lstStyle/>
            <a:p>
              <a:r>
                <a:rPr lang="en-US" sz="1836" b="1">
                  <a:latin typeface="Segoe UI Historic" panose="020B0502040204020203" pitchFamily="34" charset="0"/>
                  <a:ea typeface="Segoe UI Historic" panose="020B0502040204020203" pitchFamily="34" charset="0"/>
                  <a:cs typeface="Segoe UI Historic" panose="020B0502040204020203" pitchFamily="34" charset="0"/>
                </a:rPr>
                <a:t>ADVANTAGES OF WEB ADD-INS</a:t>
              </a:r>
            </a:p>
            <a:p>
              <a:endParaRPr lang="en-US" sz="1836">
                <a:latin typeface="Segoe UI Historic" panose="020B0502040204020203" pitchFamily="34" charset="0"/>
                <a:ea typeface="Segoe UI Historic" panose="020B0502040204020203" pitchFamily="34" charset="0"/>
                <a:cs typeface="Segoe UI Historic" panose="020B0502040204020203" pitchFamily="34" charset="0"/>
              </a:endParaRPr>
            </a:p>
            <a:p>
              <a:pPr marL="291436" indent="-291436">
                <a:buFont typeface="Arial" panose="020B0604020202020204" pitchFamily="34" charset="0"/>
                <a:buChar char="•"/>
              </a:pPr>
              <a:r>
                <a:rPr lang="en-US" sz="1836">
                  <a:latin typeface="Segoe UI Historic" panose="020B0502040204020203" pitchFamily="34" charset="0"/>
                  <a:ea typeface="Segoe UI Historic" panose="020B0502040204020203" pitchFamily="34" charset="0"/>
                  <a:cs typeface="Segoe UI Historic" panose="020B0502040204020203" pitchFamily="34" charset="0"/>
                </a:rPr>
                <a:t>Does not install code physically onto a user’s device</a:t>
              </a:r>
            </a:p>
            <a:p>
              <a:endParaRPr lang="en-US" sz="1836">
                <a:latin typeface="Segoe UI Historic" panose="020B0502040204020203" pitchFamily="34" charset="0"/>
                <a:ea typeface="Segoe UI Historic" panose="020B0502040204020203" pitchFamily="34" charset="0"/>
                <a:cs typeface="Segoe UI Historic" panose="020B0502040204020203" pitchFamily="34" charset="0"/>
              </a:endParaRPr>
            </a:p>
            <a:p>
              <a:pPr marL="291436" indent="-291436">
                <a:buFont typeface="Arial" panose="020B0604020202020204" pitchFamily="34" charset="0"/>
                <a:buChar char="•"/>
              </a:pPr>
              <a:endParaRPr lang="en-US" sz="1836">
                <a:latin typeface="Segoe UI Historic" panose="020B0502040204020203" pitchFamily="34" charset="0"/>
                <a:ea typeface="Segoe UI Historic" panose="020B0502040204020203" pitchFamily="34" charset="0"/>
                <a:cs typeface="Segoe UI Historic" panose="020B0502040204020203" pitchFamily="34" charset="0"/>
              </a:endParaRPr>
            </a:p>
            <a:p>
              <a:pPr marL="291436" indent="-291436">
                <a:buFont typeface="Arial" panose="020B0604020202020204" pitchFamily="34" charset="0"/>
                <a:buChar char="•"/>
              </a:pPr>
              <a:endParaRPr lang="en-US" sz="1836">
                <a:latin typeface="Segoe UI Historic" panose="020B0502040204020203" pitchFamily="34" charset="0"/>
                <a:ea typeface="Segoe UI Historic" panose="020B0502040204020203" pitchFamily="34" charset="0"/>
                <a:cs typeface="Segoe UI Historic" panose="020B0502040204020203" pitchFamily="34" charset="0"/>
              </a:endParaRPr>
            </a:p>
            <a:p>
              <a:endParaRPr lang="en-US" sz="1836">
                <a:latin typeface="Segoe UI Historic" panose="020B0502040204020203" pitchFamily="34" charset="0"/>
                <a:ea typeface="Segoe UI Historic" panose="020B0502040204020203" pitchFamily="34" charset="0"/>
                <a:cs typeface="Segoe UI Historic" panose="020B0502040204020203" pitchFamily="34" charset="0"/>
              </a:endParaRPr>
            </a:p>
            <a:p>
              <a:endParaRPr lang="en-US" sz="1836">
                <a:latin typeface="Segoe UI Historic" panose="020B0502040204020203" pitchFamily="34" charset="0"/>
                <a:ea typeface="Segoe UI Historic" panose="020B0502040204020203" pitchFamily="34" charset="0"/>
                <a:cs typeface="Segoe UI Historic" panose="020B0502040204020203" pitchFamily="34" charset="0"/>
              </a:endParaRPr>
            </a:p>
            <a:p>
              <a:pPr marL="291436" indent="-291436">
                <a:buFont typeface="Arial" panose="020B0604020202020204" pitchFamily="34" charset="0"/>
                <a:buChar char="•"/>
              </a:pPr>
              <a:r>
                <a:rPr lang="en-US" sz="1836">
                  <a:latin typeface="Segoe UI Historic" panose="020B0502040204020203" pitchFamily="34" charset="0"/>
                  <a:ea typeface="Segoe UI Historic" panose="020B0502040204020203" pitchFamily="34" charset="0"/>
                  <a:cs typeface="Segoe UI Historic" panose="020B0502040204020203" pitchFamily="34" charset="0"/>
                </a:rPr>
                <a:t>One code                           all platforms</a:t>
              </a:r>
            </a:p>
            <a:p>
              <a:pPr marL="291436" indent="-291436">
                <a:buFont typeface="Arial" panose="020B0604020202020204" pitchFamily="34" charset="0"/>
                <a:buChar char="•"/>
              </a:pPr>
              <a:r>
                <a:rPr lang="en-US" sz="1836">
                  <a:latin typeface="Segoe UI Historic" panose="020B0502040204020203" pitchFamily="34" charset="0"/>
                  <a:ea typeface="Segoe UI Historic" panose="020B0502040204020203" pitchFamily="34" charset="0"/>
                  <a:cs typeface="Segoe UI Historic" panose="020B0502040204020203" pitchFamily="34" charset="0"/>
                </a:rPr>
                <a:t>Centralized deployment and distribution</a:t>
              </a:r>
            </a:p>
            <a:p>
              <a:pPr marL="291436" indent="-291436">
                <a:buFont typeface="Arial" panose="020B0604020202020204" pitchFamily="34" charset="0"/>
                <a:buChar char="•"/>
              </a:pPr>
              <a:r>
                <a:rPr lang="en-US" sz="1836">
                  <a:latin typeface="Segoe UI Historic" panose="020B0502040204020203" pitchFamily="34" charset="0"/>
                  <a:ea typeface="Segoe UI Historic" panose="020B0502040204020203" pitchFamily="34" charset="0"/>
                  <a:cs typeface="Segoe UI Historic" panose="020B0502040204020203" pitchFamily="34" charset="0"/>
                </a:rPr>
                <a:t>Submit on App Source, find your app on all platforms!</a:t>
              </a:r>
            </a:p>
          </p:txBody>
        </p:sp>
        <p:pic>
          <p:nvPicPr>
            <p:cNvPr id="8" name="Picture 7">
              <a:extLst>
                <a:ext uri="{FF2B5EF4-FFF2-40B4-BE49-F238E27FC236}">
                  <a16:creationId xmlns:a16="http://schemas.microsoft.com/office/drawing/2014/main" id="{0EECB239-9A64-5F49-9C45-BB056FAE8050}"/>
                </a:ext>
              </a:extLst>
            </p:cNvPr>
            <p:cNvPicPr>
              <a:picLocks noChangeAspect="1"/>
            </p:cNvPicPr>
            <p:nvPr/>
          </p:nvPicPr>
          <p:blipFill>
            <a:blip r:embed="rId3"/>
            <a:stretch>
              <a:fillRect/>
            </a:stretch>
          </p:blipFill>
          <p:spPr>
            <a:xfrm>
              <a:off x="960783" y="2775175"/>
              <a:ext cx="4229785" cy="1077291"/>
            </a:xfrm>
            <a:prstGeom prst="rect">
              <a:avLst/>
            </a:prstGeom>
          </p:spPr>
        </p:pic>
        <p:cxnSp>
          <p:nvCxnSpPr>
            <p:cNvPr id="10" name="Straight Arrow Connector 9">
              <a:extLst>
                <a:ext uri="{FF2B5EF4-FFF2-40B4-BE49-F238E27FC236}">
                  <a16:creationId xmlns:a16="http://schemas.microsoft.com/office/drawing/2014/main" id="{0B97EA6F-1DFA-5C45-99E4-16BC9B6BC23E}"/>
                </a:ext>
              </a:extLst>
            </p:cNvPr>
            <p:cNvCxnSpPr/>
            <p:nvPr/>
          </p:nvCxnSpPr>
          <p:spPr>
            <a:xfrm>
              <a:off x="2243097" y="4027712"/>
              <a:ext cx="118275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
        <p:nvSpPr>
          <p:cNvPr id="12" name="Rectangle 11">
            <a:extLst>
              <a:ext uri="{FF2B5EF4-FFF2-40B4-BE49-F238E27FC236}">
                <a16:creationId xmlns:a16="http://schemas.microsoft.com/office/drawing/2014/main" id="{4BCE80D9-3573-6148-BD43-3A5A08F2405A}"/>
              </a:ext>
            </a:extLst>
          </p:cNvPr>
          <p:cNvSpPr/>
          <p:nvPr/>
        </p:nvSpPr>
        <p:spPr>
          <a:xfrm>
            <a:off x="526316" y="5548313"/>
            <a:ext cx="11466628" cy="111507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pic>
        <p:nvPicPr>
          <p:cNvPr id="13" name="Picture 12">
            <a:extLst>
              <a:ext uri="{FF2B5EF4-FFF2-40B4-BE49-F238E27FC236}">
                <a16:creationId xmlns:a16="http://schemas.microsoft.com/office/drawing/2014/main" id="{760A4C06-2DCA-B045-906D-37A461633D29}"/>
              </a:ext>
            </a:extLst>
          </p:cNvPr>
          <p:cNvPicPr>
            <a:picLocks noChangeAspect="1"/>
          </p:cNvPicPr>
          <p:nvPr/>
        </p:nvPicPr>
        <p:blipFill>
          <a:blip r:embed="rId4"/>
          <a:stretch>
            <a:fillRect/>
          </a:stretch>
        </p:blipFill>
        <p:spPr>
          <a:xfrm>
            <a:off x="6948670" y="3497262"/>
            <a:ext cx="4607822" cy="1843130"/>
          </a:xfrm>
          <a:prstGeom prst="rect">
            <a:avLst/>
          </a:prstGeom>
        </p:spPr>
      </p:pic>
      <p:sp>
        <p:nvSpPr>
          <p:cNvPr id="9" name="Dodecagon 8">
            <a:extLst>
              <a:ext uri="{FF2B5EF4-FFF2-40B4-BE49-F238E27FC236}">
                <a16:creationId xmlns:a16="http://schemas.microsoft.com/office/drawing/2014/main" id="{3EC61E98-8A6F-BE4E-9A2A-ADF3CF15DD85}"/>
              </a:ext>
            </a:extLst>
          </p:cNvPr>
          <p:cNvSpPr/>
          <p:nvPr/>
        </p:nvSpPr>
        <p:spPr>
          <a:xfrm>
            <a:off x="1171725" y="5605285"/>
            <a:ext cx="981783" cy="980016"/>
          </a:xfrm>
          <a:prstGeom prst="dodecagon">
            <a:avLst/>
          </a:prstGeom>
          <a:solidFill>
            <a:schemeClr val="accent2"/>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latin typeface="Segoe UI Historic" panose="020B0502040204020203" pitchFamily="34" charset="0"/>
                <a:ea typeface="Segoe UI Historic" panose="020B0502040204020203" pitchFamily="34" charset="0"/>
                <a:cs typeface="Segoe UI Historic" panose="020B0502040204020203" pitchFamily="34" charset="0"/>
              </a:rPr>
              <a:t>5M</a:t>
            </a:r>
          </a:p>
        </p:txBody>
      </p:sp>
      <p:sp>
        <p:nvSpPr>
          <p:cNvPr id="15" name="TextBox 14">
            <a:extLst>
              <a:ext uri="{FF2B5EF4-FFF2-40B4-BE49-F238E27FC236}">
                <a16:creationId xmlns:a16="http://schemas.microsoft.com/office/drawing/2014/main" id="{A59B33D5-4FBB-374D-B9A2-587B0CA2BCA1}"/>
              </a:ext>
            </a:extLst>
          </p:cNvPr>
          <p:cNvSpPr txBox="1"/>
          <p:nvPr/>
        </p:nvSpPr>
        <p:spPr>
          <a:xfrm>
            <a:off x="2293210" y="5798328"/>
            <a:ext cx="1840002" cy="670445"/>
          </a:xfrm>
          <a:prstGeom prst="rect">
            <a:avLst/>
          </a:prstGeom>
          <a:noFill/>
        </p:spPr>
        <p:txBody>
          <a:bodyPr wrap="square" rtlCol="0">
            <a:spAutoFit/>
          </a:bodyPr>
          <a:lstStyle/>
          <a:p>
            <a:r>
              <a:rPr lang="en-US" sz="1836">
                <a:solidFill>
                  <a:schemeClr val="bg1"/>
                </a:solidFill>
                <a:latin typeface="Segoe UI Historic" panose="020B0502040204020203" pitchFamily="34" charset="0"/>
                <a:ea typeface="Segoe UI Historic" panose="020B0502040204020203" pitchFamily="34" charset="0"/>
                <a:cs typeface="Segoe UI Historic" panose="020B0502040204020203" pitchFamily="34" charset="0"/>
              </a:rPr>
              <a:t>MAU (Monthly Active Users)</a:t>
            </a:r>
          </a:p>
        </p:txBody>
      </p:sp>
      <p:sp>
        <p:nvSpPr>
          <p:cNvPr id="16" name="Dodecagon 15">
            <a:extLst>
              <a:ext uri="{FF2B5EF4-FFF2-40B4-BE49-F238E27FC236}">
                <a16:creationId xmlns:a16="http://schemas.microsoft.com/office/drawing/2014/main" id="{52BDC688-0089-D748-8115-C155EE1492D1}"/>
              </a:ext>
            </a:extLst>
          </p:cNvPr>
          <p:cNvSpPr/>
          <p:nvPr/>
        </p:nvSpPr>
        <p:spPr>
          <a:xfrm>
            <a:off x="5071730" y="5605284"/>
            <a:ext cx="1049137" cy="980016"/>
          </a:xfrm>
          <a:prstGeom prst="dodecagon">
            <a:avLst/>
          </a:prstGeom>
          <a:solidFill>
            <a:schemeClr val="accent2"/>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Segoe UI Historic" panose="020B0502040204020203" pitchFamily="34" charset="0"/>
              <a:ea typeface="Segoe UI Historic" panose="020B0502040204020203" pitchFamily="34" charset="0"/>
              <a:cs typeface="Segoe UI Historic" panose="020B0502040204020203" pitchFamily="34" charset="0"/>
            </a:endParaRPr>
          </a:p>
        </p:txBody>
      </p:sp>
      <p:sp>
        <p:nvSpPr>
          <p:cNvPr id="17" name="TextBox 16">
            <a:extLst>
              <a:ext uri="{FF2B5EF4-FFF2-40B4-BE49-F238E27FC236}">
                <a16:creationId xmlns:a16="http://schemas.microsoft.com/office/drawing/2014/main" id="{5A2D8478-5B43-EA47-BE7B-4141BCDD3F0A}"/>
              </a:ext>
            </a:extLst>
          </p:cNvPr>
          <p:cNvSpPr txBox="1"/>
          <p:nvPr/>
        </p:nvSpPr>
        <p:spPr>
          <a:xfrm>
            <a:off x="6398557" y="5765696"/>
            <a:ext cx="1517835" cy="670445"/>
          </a:xfrm>
          <a:prstGeom prst="rect">
            <a:avLst/>
          </a:prstGeom>
          <a:noFill/>
        </p:spPr>
        <p:txBody>
          <a:bodyPr wrap="square" rtlCol="0">
            <a:spAutoFit/>
          </a:bodyPr>
          <a:lstStyle/>
          <a:p>
            <a:r>
              <a:rPr lang="en-US" sz="1836">
                <a:solidFill>
                  <a:schemeClr val="bg1"/>
                </a:solidFill>
                <a:latin typeface="Segoe UI Historic" panose="020B0502040204020203" pitchFamily="34" charset="0"/>
                <a:ea typeface="Segoe UI Historic" panose="020B0502040204020203" pitchFamily="34" charset="0"/>
                <a:cs typeface="Segoe UI Historic" panose="020B0502040204020203" pitchFamily="34" charset="0"/>
              </a:rPr>
              <a:t>Apps available</a:t>
            </a:r>
          </a:p>
        </p:txBody>
      </p:sp>
      <p:sp>
        <p:nvSpPr>
          <p:cNvPr id="18" name="Dodecagon 17">
            <a:extLst>
              <a:ext uri="{FF2B5EF4-FFF2-40B4-BE49-F238E27FC236}">
                <a16:creationId xmlns:a16="http://schemas.microsoft.com/office/drawing/2014/main" id="{84BD99C3-3644-514D-B253-2C4684E6541B}"/>
              </a:ext>
            </a:extLst>
          </p:cNvPr>
          <p:cNvSpPr/>
          <p:nvPr/>
        </p:nvSpPr>
        <p:spPr>
          <a:xfrm>
            <a:off x="8615780" y="5605285"/>
            <a:ext cx="981783" cy="980016"/>
          </a:xfrm>
          <a:prstGeom prst="dodecagon">
            <a:avLst/>
          </a:prstGeom>
          <a:solidFill>
            <a:schemeClr val="accent2"/>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latin typeface="Segoe UI Historic" panose="020B0502040204020203" pitchFamily="34" charset="0"/>
                <a:ea typeface="Segoe UI Historic" panose="020B0502040204020203" pitchFamily="34" charset="0"/>
                <a:cs typeface="Segoe UI Historic" panose="020B0502040204020203" pitchFamily="34" charset="0"/>
              </a:rPr>
              <a:t>799</a:t>
            </a:r>
          </a:p>
        </p:txBody>
      </p:sp>
      <p:sp>
        <p:nvSpPr>
          <p:cNvPr id="19" name="TextBox 18">
            <a:extLst>
              <a:ext uri="{FF2B5EF4-FFF2-40B4-BE49-F238E27FC236}">
                <a16:creationId xmlns:a16="http://schemas.microsoft.com/office/drawing/2014/main" id="{E5D62520-A205-014E-8D45-2DFA796E852A}"/>
              </a:ext>
            </a:extLst>
          </p:cNvPr>
          <p:cNvSpPr txBox="1"/>
          <p:nvPr/>
        </p:nvSpPr>
        <p:spPr>
          <a:xfrm>
            <a:off x="9875253" y="5765692"/>
            <a:ext cx="1840002" cy="670445"/>
          </a:xfrm>
          <a:prstGeom prst="rect">
            <a:avLst/>
          </a:prstGeom>
          <a:noFill/>
        </p:spPr>
        <p:txBody>
          <a:bodyPr wrap="square" rtlCol="0">
            <a:spAutoFit/>
          </a:bodyPr>
          <a:lstStyle/>
          <a:p>
            <a:r>
              <a:rPr lang="en-US" sz="1836">
                <a:solidFill>
                  <a:schemeClr val="bg1"/>
                </a:solidFill>
                <a:latin typeface="Segoe UI Historic" panose="020B0502040204020203" pitchFamily="34" charset="0"/>
                <a:ea typeface="Segoe UI Historic" panose="020B0502040204020203" pitchFamily="34" charset="0"/>
                <a:cs typeface="Segoe UI Historic" panose="020B0502040204020203" pitchFamily="34" charset="0"/>
              </a:rPr>
              <a:t>Partners onboarded</a:t>
            </a:r>
          </a:p>
        </p:txBody>
      </p:sp>
      <p:sp>
        <p:nvSpPr>
          <p:cNvPr id="4" name="TextBox 3">
            <a:extLst>
              <a:ext uri="{FF2B5EF4-FFF2-40B4-BE49-F238E27FC236}">
                <a16:creationId xmlns:a16="http://schemas.microsoft.com/office/drawing/2014/main" id="{D48B95CA-9A07-4936-9293-80491309DB8B}"/>
              </a:ext>
            </a:extLst>
          </p:cNvPr>
          <p:cNvSpPr txBox="1"/>
          <p:nvPr/>
        </p:nvSpPr>
        <p:spPr>
          <a:xfrm>
            <a:off x="5154679" y="5765692"/>
            <a:ext cx="966188" cy="572464"/>
          </a:xfrm>
          <a:prstGeom prst="rect">
            <a:avLst/>
          </a:prstGeom>
          <a:noFill/>
        </p:spPr>
        <p:txBody>
          <a:bodyPr wrap="square" lIns="182880" tIns="146304" rIns="182880" bIns="146304" rtlCol="0">
            <a:spAutoFit/>
          </a:bodyPr>
          <a:lstStyle/>
          <a:p>
            <a:pPr>
              <a:lnSpc>
                <a:spcPct val="90000"/>
              </a:lnSpc>
              <a:spcAft>
                <a:spcPts val="600"/>
              </a:spcAft>
            </a:pPr>
            <a:r>
              <a:rPr lang="en-IN" sz="2000" b="1">
                <a:solidFill>
                  <a:schemeClr val="bg1"/>
                </a:solidFill>
              </a:rPr>
              <a:t>1209</a:t>
            </a:r>
          </a:p>
        </p:txBody>
      </p:sp>
    </p:spTree>
    <p:extLst>
      <p:ext uri="{BB962C8B-B14F-4D97-AF65-F5344CB8AC3E}">
        <p14:creationId xmlns:p14="http://schemas.microsoft.com/office/powerpoint/2010/main" val="2932264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ED80E74-ADE8-1745-BA5D-04A21907B520}"/>
              </a:ext>
            </a:extLst>
          </p:cNvPr>
          <p:cNvSpPr txBox="1"/>
          <p:nvPr/>
        </p:nvSpPr>
        <p:spPr>
          <a:xfrm>
            <a:off x="3819037" y="439613"/>
            <a:ext cx="6224114" cy="542399"/>
          </a:xfrm>
          <a:prstGeom prst="rect">
            <a:avLst/>
          </a:prstGeom>
          <a:noFill/>
        </p:spPr>
        <p:txBody>
          <a:bodyPr wrap="square" rtlCol="0">
            <a:spAutoFit/>
          </a:bodyPr>
          <a:lstStyle/>
          <a:p>
            <a:r>
              <a:rPr lang="en-US" sz="2856" b="1">
                <a:latin typeface="Segoe UI Historic" panose="020B0502040204020203" pitchFamily="34" charset="0"/>
                <a:ea typeface="Segoe UI Historic" panose="020B0502040204020203" pitchFamily="34" charset="0"/>
                <a:cs typeface="Segoe UI Historic" panose="020B0502040204020203" pitchFamily="34" charset="0"/>
              </a:rPr>
              <a:t>COMPONENTS OF ADD-IN</a:t>
            </a:r>
          </a:p>
        </p:txBody>
      </p:sp>
      <p:grpSp>
        <p:nvGrpSpPr>
          <p:cNvPr id="15" name="Group 14">
            <a:extLst>
              <a:ext uri="{FF2B5EF4-FFF2-40B4-BE49-F238E27FC236}">
                <a16:creationId xmlns:a16="http://schemas.microsoft.com/office/drawing/2014/main" id="{4EE38C93-0ED5-8B4C-A901-36B6DC4B860C}"/>
              </a:ext>
            </a:extLst>
          </p:cNvPr>
          <p:cNvGrpSpPr/>
          <p:nvPr/>
        </p:nvGrpSpPr>
        <p:grpSpPr>
          <a:xfrm>
            <a:off x="578689" y="1177598"/>
            <a:ext cx="11224695" cy="5330351"/>
            <a:chOff x="92874" y="1154613"/>
            <a:chExt cx="11005602" cy="5226309"/>
          </a:xfrm>
        </p:grpSpPr>
        <p:pic>
          <p:nvPicPr>
            <p:cNvPr id="6" name="Picture 5" descr="A picture containing screenshot&#10;&#10;Description generated with high confidence">
              <a:extLst>
                <a:ext uri="{FF2B5EF4-FFF2-40B4-BE49-F238E27FC236}">
                  <a16:creationId xmlns:a16="http://schemas.microsoft.com/office/drawing/2014/main" id="{CF2E9D1C-9B13-B345-A937-3DAC3729E421}"/>
                </a:ext>
              </a:extLst>
            </p:cNvPr>
            <p:cNvPicPr>
              <a:picLocks noChangeAspect="1"/>
            </p:cNvPicPr>
            <p:nvPr/>
          </p:nvPicPr>
          <p:blipFill>
            <a:blip r:embed="rId3"/>
            <a:stretch>
              <a:fillRect/>
            </a:stretch>
          </p:blipFill>
          <p:spPr>
            <a:xfrm>
              <a:off x="3710829" y="1154613"/>
              <a:ext cx="3823031" cy="5226309"/>
            </a:xfrm>
            <a:prstGeom prst="rect">
              <a:avLst/>
            </a:prstGeom>
          </p:spPr>
        </p:pic>
        <p:sp>
          <p:nvSpPr>
            <p:cNvPr id="7" name="Rectangle 6">
              <a:extLst>
                <a:ext uri="{FF2B5EF4-FFF2-40B4-BE49-F238E27FC236}">
                  <a16:creationId xmlns:a16="http://schemas.microsoft.com/office/drawing/2014/main" id="{55B958FC-8F6D-184D-B46F-7C0C8A016D19}"/>
                </a:ext>
              </a:extLst>
            </p:cNvPr>
            <p:cNvSpPr/>
            <p:nvPr/>
          </p:nvSpPr>
          <p:spPr>
            <a:xfrm>
              <a:off x="3498574" y="2852530"/>
              <a:ext cx="1172817" cy="915237"/>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8" name="Rectangle 7">
              <a:extLst>
                <a:ext uri="{FF2B5EF4-FFF2-40B4-BE49-F238E27FC236}">
                  <a16:creationId xmlns:a16="http://schemas.microsoft.com/office/drawing/2014/main" id="{A02DF3C7-BBA3-7B44-9840-EC517D2043A5}"/>
                </a:ext>
              </a:extLst>
            </p:cNvPr>
            <p:cNvSpPr/>
            <p:nvPr/>
          </p:nvSpPr>
          <p:spPr>
            <a:xfrm>
              <a:off x="6175513" y="2852529"/>
              <a:ext cx="1570602" cy="915237"/>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10" name="Rectangle 9">
              <a:extLst>
                <a:ext uri="{FF2B5EF4-FFF2-40B4-BE49-F238E27FC236}">
                  <a16:creationId xmlns:a16="http://schemas.microsoft.com/office/drawing/2014/main" id="{D53AF0B1-0482-0948-8200-2011E256AC79}"/>
                </a:ext>
              </a:extLst>
            </p:cNvPr>
            <p:cNvSpPr/>
            <p:nvPr/>
          </p:nvSpPr>
          <p:spPr>
            <a:xfrm>
              <a:off x="92874" y="1311965"/>
              <a:ext cx="2958439" cy="42937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sp>
          <p:nvSpPr>
            <p:cNvPr id="11" name="Rectangle 10">
              <a:extLst>
                <a:ext uri="{FF2B5EF4-FFF2-40B4-BE49-F238E27FC236}">
                  <a16:creationId xmlns:a16="http://schemas.microsoft.com/office/drawing/2014/main" id="{CA845064-AAAE-5E4D-A0E6-636880D55496}"/>
                </a:ext>
              </a:extLst>
            </p:cNvPr>
            <p:cNvSpPr/>
            <p:nvPr/>
          </p:nvSpPr>
          <p:spPr>
            <a:xfrm>
              <a:off x="8216237" y="1311965"/>
              <a:ext cx="2882239" cy="42937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p>
          </p:txBody>
        </p:sp>
        <p:cxnSp>
          <p:nvCxnSpPr>
            <p:cNvPr id="13" name="Straight Arrow Connector 12">
              <a:extLst>
                <a:ext uri="{FF2B5EF4-FFF2-40B4-BE49-F238E27FC236}">
                  <a16:creationId xmlns:a16="http://schemas.microsoft.com/office/drawing/2014/main" id="{A5462F55-1D40-BB43-B602-AC8FC672C950}"/>
                </a:ext>
              </a:extLst>
            </p:cNvPr>
            <p:cNvCxnSpPr/>
            <p:nvPr/>
          </p:nvCxnSpPr>
          <p:spPr>
            <a:xfrm flipH="1">
              <a:off x="3120887" y="3310147"/>
              <a:ext cx="298174"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882997B5-9512-0F42-BCA9-EDD89EBC93A2}"/>
                </a:ext>
              </a:extLst>
            </p:cNvPr>
            <p:cNvCxnSpPr>
              <a:cxnSpLocks/>
            </p:cNvCxnSpPr>
            <p:nvPr/>
          </p:nvCxnSpPr>
          <p:spPr>
            <a:xfrm rot="10800000" flipH="1">
              <a:off x="7825848" y="3300624"/>
              <a:ext cx="298174"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grpSp>
      <p:sp>
        <p:nvSpPr>
          <p:cNvPr id="16" name="TextBox 15">
            <a:extLst>
              <a:ext uri="{FF2B5EF4-FFF2-40B4-BE49-F238E27FC236}">
                <a16:creationId xmlns:a16="http://schemas.microsoft.com/office/drawing/2014/main" id="{9739E627-9365-8843-AAC5-1A30A66F9875}"/>
              </a:ext>
            </a:extLst>
          </p:cNvPr>
          <p:cNvSpPr txBox="1"/>
          <p:nvPr/>
        </p:nvSpPr>
        <p:spPr>
          <a:xfrm>
            <a:off x="1134819" y="1588079"/>
            <a:ext cx="1573203" cy="531812"/>
          </a:xfrm>
          <a:prstGeom prst="rect">
            <a:avLst/>
          </a:prstGeom>
          <a:noFill/>
        </p:spPr>
        <p:txBody>
          <a:bodyPr wrap="square" rtlCol="0">
            <a:spAutoFit/>
          </a:bodyPr>
          <a:lstStyle/>
          <a:p>
            <a:r>
              <a:rPr lang="en-US" sz="2856" b="1">
                <a:solidFill>
                  <a:srgbClr val="FFC4FE"/>
                </a:solidFill>
                <a:latin typeface="Segoe UI Historic" panose="020B0502040204020203" pitchFamily="34" charset="0"/>
                <a:ea typeface="Segoe UI Historic" panose="020B0502040204020203" pitchFamily="34" charset="0"/>
                <a:cs typeface="Segoe UI Historic" panose="020B0502040204020203" pitchFamily="34" charset="0"/>
              </a:rPr>
              <a:t>Manifest</a:t>
            </a:r>
          </a:p>
        </p:txBody>
      </p:sp>
      <p:sp>
        <p:nvSpPr>
          <p:cNvPr id="17" name="TextBox 16">
            <a:extLst>
              <a:ext uri="{FF2B5EF4-FFF2-40B4-BE49-F238E27FC236}">
                <a16:creationId xmlns:a16="http://schemas.microsoft.com/office/drawing/2014/main" id="{3A0741B5-EB2F-7148-9590-FED83F183F33}"/>
              </a:ext>
            </a:extLst>
          </p:cNvPr>
          <p:cNvSpPr txBox="1"/>
          <p:nvPr/>
        </p:nvSpPr>
        <p:spPr>
          <a:xfrm>
            <a:off x="747529" y="2160795"/>
            <a:ext cx="2531741" cy="2603790"/>
          </a:xfrm>
          <a:prstGeom prst="rect">
            <a:avLst/>
          </a:prstGeom>
          <a:noFill/>
        </p:spPr>
        <p:txBody>
          <a:bodyPr wrap="square" rtlCol="0">
            <a:spAutoFit/>
          </a:bodyPr>
          <a:lstStyle/>
          <a:p>
            <a:r>
              <a:rPr lang="en-US" sz="2040">
                <a:solidFill>
                  <a:schemeClr val="bg1"/>
                </a:solidFill>
                <a:latin typeface="Segoe UI Historic" panose="020B0502040204020203" pitchFamily="34" charset="0"/>
                <a:ea typeface="Segoe UI Historic" panose="020B0502040204020203" pitchFamily="34" charset="0"/>
                <a:cs typeface="Segoe UI Historic" panose="020B0502040204020203" pitchFamily="34" charset="0"/>
              </a:rPr>
              <a:t>Specifies settings and capabilities of the Add-in such as:</a:t>
            </a:r>
          </a:p>
          <a:p>
            <a:endParaRPr lang="en-US" sz="2040">
              <a:solidFill>
                <a:schemeClr val="bg1"/>
              </a:solidFill>
              <a:latin typeface="Segoe UI Historic" panose="020B0502040204020203" pitchFamily="34" charset="0"/>
              <a:ea typeface="Segoe UI Historic" panose="020B0502040204020203" pitchFamily="34" charset="0"/>
              <a:cs typeface="Segoe UI Historic" panose="020B0502040204020203" pitchFamily="34" charset="0"/>
            </a:endParaRPr>
          </a:p>
          <a:p>
            <a:pPr marL="291436" indent="-291436">
              <a:buFont typeface="Arial" panose="020B0604020202020204" pitchFamily="34" charset="0"/>
              <a:buChar char="•"/>
            </a:pPr>
            <a:r>
              <a:rPr lang="en-US" sz="2040">
                <a:solidFill>
                  <a:schemeClr val="bg1"/>
                </a:solidFill>
                <a:latin typeface="Segoe UI Historic" panose="020B0502040204020203" pitchFamily="34" charset="0"/>
                <a:ea typeface="Segoe UI Historic" panose="020B0502040204020203" pitchFamily="34" charset="0"/>
                <a:cs typeface="Segoe UI Historic" panose="020B0502040204020203" pitchFamily="34" charset="0"/>
              </a:rPr>
              <a:t>Permission levels</a:t>
            </a:r>
          </a:p>
          <a:p>
            <a:pPr marL="291436" indent="-291436">
              <a:buFont typeface="Arial" panose="020B0604020202020204" pitchFamily="34" charset="0"/>
              <a:buChar char="•"/>
            </a:pPr>
            <a:r>
              <a:rPr lang="en-US" sz="2040">
                <a:solidFill>
                  <a:schemeClr val="bg1"/>
                </a:solidFill>
                <a:latin typeface="Segoe UI Historic" panose="020B0502040204020203" pitchFamily="34" charset="0"/>
                <a:ea typeface="Segoe UI Historic" panose="020B0502040204020203" pitchFamily="34" charset="0"/>
                <a:cs typeface="Segoe UI Historic" panose="020B0502040204020203" pitchFamily="34" charset="0"/>
              </a:rPr>
              <a:t>Data access levels</a:t>
            </a:r>
          </a:p>
          <a:p>
            <a:pPr marL="291436" indent="-291436">
              <a:buFont typeface="Arial" panose="020B0604020202020204" pitchFamily="34" charset="0"/>
              <a:buChar char="•"/>
            </a:pPr>
            <a:r>
              <a:rPr lang="en-US" sz="2040">
                <a:solidFill>
                  <a:schemeClr val="bg1"/>
                </a:solidFill>
                <a:latin typeface="Segoe UI Historic" panose="020B0502040204020203" pitchFamily="34" charset="0"/>
                <a:ea typeface="Segoe UI Historic" panose="020B0502040204020203" pitchFamily="34" charset="0"/>
                <a:cs typeface="Segoe UI Historic" panose="020B0502040204020203" pitchFamily="34" charset="0"/>
              </a:rPr>
              <a:t>How it integrates with Outlook</a:t>
            </a:r>
          </a:p>
        </p:txBody>
      </p:sp>
      <p:sp>
        <p:nvSpPr>
          <p:cNvPr id="18" name="TextBox 17">
            <a:extLst>
              <a:ext uri="{FF2B5EF4-FFF2-40B4-BE49-F238E27FC236}">
                <a16:creationId xmlns:a16="http://schemas.microsoft.com/office/drawing/2014/main" id="{1797190C-6850-2447-9152-1CF9C93E1520}"/>
              </a:ext>
            </a:extLst>
          </p:cNvPr>
          <p:cNvSpPr txBox="1"/>
          <p:nvPr/>
        </p:nvSpPr>
        <p:spPr>
          <a:xfrm>
            <a:off x="9404632" y="1588079"/>
            <a:ext cx="1774537" cy="542399"/>
          </a:xfrm>
          <a:prstGeom prst="rect">
            <a:avLst/>
          </a:prstGeom>
          <a:noFill/>
        </p:spPr>
        <p:txBody>
          <a:bodyPr wrap="square" rtlCol="0">
            <a:spAutoFit/>
          </a:bodyPr>
          <a:lstStyle/>
          <a:p>
            <a:r>
              <a:rPr lang="en-US" sz="2856" b="1">
                <a:solidFill>
                  <a:srgbClr val="FFC4FE"/>
                </a:solidFill>
                <a:latin typeface="Segoe UI Historic" panose="020B0502040204020203" pitchFamily="34" charset="0"/>
                <a:ea typeface="Segoe UI Historic" panose="020B0502040204020203" pitchFamily="34" charset="0"/>
                <a:cs typeface="Segoe UI Historic" panose="020B0502040204020203" pitchFamily="34" charset="0"/>
              </a:rPr>
              <a:t>Web App</a:t>
            </a:r>
          </a:p>
        </p:txBody>
      </p:sp>
      <p:sp>
        <p:nvSpPr>
          <p:cNvPr id="19" name="TextBox 18">
            <a:extLst>
              <a:ext uri="{FF2B5EF4-FFF2-40B4-BE49-F238E27FC236}">
                <a16:creationId xmlns:a16="http://schemas.microsoft.com/office/drawing/2014/main" id="{CAD54F27-ACE9-1840-AF0F-D4E930E8053E}"/>
              </a:ext>
            </a:extLst>
          </p:cNvPr>
          <p:cNvSpPr txBox="1"/>
          <p:nvPr/>
        </p:nvSpPr>
        <p:spPr>
          <a:xfrm>
            <a:off x="8951846" y="2160795"/>
            <a:ext cx="2737098" cy="2975806"/>
          </a:xfrm>
          <a:prstGeom prst="rect">
            <a:avLst/>
          </a:prstGeom>
          <a:noFill/>
        </p:spPr>
        <p:txBody>
          <a:bodyPr wrap="square" rtlCol="0">
            <a:spAutoFit/>
          </a:bodyPr>
          <a:lstStyle/>
          <a:p>
            <a:r>
              <a:rPr lang="en-US" sz="2040">
                <a:solidFill>
                  <a:schemeClr val="bg1"/>
                </a:solidFill>
                <a:latin typeface="Segoe UI Historic" panose="020B0502040204020203" pitchFamily="34" charset="0"/>
                <a:ea typeface="Segoe UI Historic" panose="020B0502040204020203" pitchFamily="34" charset="0"/>
                <a:cs typeface="Segoe UI Historic" panose="020B0502040204020203" pitchFamily="34" charset="0"/>
              </a:rPr>
              <a:t>HTML + JS files hosted on a server or hosting service</a:t>
            </a:r>
          </a:p>
          <a:p>
            <a:r>
              <a:rPr lang="en-US" sz="2040">
                <a:solidFill>
                  <a:schemeClr val="bg1"/>
                </a:solidFill>
                <a:latin typeface="Segoe UI Historic" panose="020B0502040204020203" pitchFamily="34" charset="0"/>
                <a:ea typeface="Segoe UI Historic" panose="020B0502040204020203" pitchFamily="34" charset="0"/>
                <a:cs typeface="Segoe UI Historic" panose="020B0502040204020203" pitchFamily="34" charset="0"/>
              </a:rPr>
              <a:t> </a:t>
            </a:r>
          </a:p>
          <a:p>
            <a:pPr marL="291436" indent="-291436">
              <a:buFont typeface="Arial" panose="020B0604020202020204" pitchFamily="34" charset="0"/>
              <a:buChar char="•"/>
            </a:pPr>
            <a:r>
              <a:rPr lang="en-US" sz="2040">
                <a:solidFill>
                  <a:schemeClr val="bg1"/>
                </a:solidFill>
                <a:latin typeface="Segoe UI Historic" panose="020B0502040204020203" pitchFamily="34" charset="0"/>
                <a:ea typeface="Segoe UI Historic" panose="020B0502040204020203" pitchFamily="34" charset="0"/>
                <a:cs typeface="Segoe UI Historic" panose="020B0502040204020203" pitchFamily="34" charset="0"/>
              </a:rPr>
              <a:t>Specifies Add in UI and behavior</a:t>
            </a:r>
          </a:p>
          <a:p>
            <a:pPr marL="291436" indent="-291436">
              <a:buFont typeface="Arial" panose="020B0604020202020204" pitchFamily="34" charset="0"/>
              <a:buChar char="•"/>
            </a:pPr>
            <a:r>
              <a:rPr lang="en-US" sz="2040">
                <a:solidFill>
                  <a:schemeClr val="bg1"/>
                </a:solidFill>
                <a:latin typeface="Segoe UI Historic" panose="020B0502040204020203" pitchFamily="34" charset="0"/>
                <a:ea typeface="Segoe UI Historic" panose="020B0502040204020203" pitchFamily="34" charset="0"/>
                <a:cs typeface="Segoe UI Historic" panose="020B0502040204020203" pitchFamily="34" charset="0"/>
              </a:rPr>
              <a:t>Uses Office JS API to interact with office clients </a:t>
            </a:r>
          </a:p>
        </p:txBody>
      </p:sp>
    </p:spTree>
    <p:extLst>
      <p:ext uri="{BB962C8B-B14F-4D97-AF65-F5344CB8AC3E}">
        <p14:creationId xmlns:p14="http://schemas.microsoft.com/office/powerpoint/2010/main" val="2165746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BC3CBBCC-67B6-B645-A132-4FCAD959861F}"/>
              </a:ext>
            </a:extLst>
          </p:cNvPr>
          <p:cNvSpPr/>
          <p:nvPr/>
        </p:nvSpPr>
        <p:spPr>
          <a:xfrm>
            <a:off x="6365577" y="1986248"/>
            <a:ext cx="5482419" cy="480543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solidFill>
                <a:schemeClr val="tx1">
                  <a:lumMod val="95000"/>
                  <a:lumOff val="5000"/>
                </a:schemeClr>
              </a:solidFill>
            </a:endParaRPr>
          </a:p>
        </p:txBody>
      </p:sp>
      <p:sp>
        <p:nvSpPr>
          <p:cNvPr id="29" name="Rectangle 28">
            <a:extLst>
              <a:ext uri="{FF2B5EF4-FFF2-40B4-BE49-F238E27FC236}">
                <a16:creationId xmlns:a16="http://schemas.microsoft.com/office/drawing/2014/main" id="{9F3F394E-5694-1E45-9079-9724E585927A}"/>
              </a:ext>
            </a:extLst>
          </p:cNvPr>
          <p:cNvSpPr/>
          <p:nvPr/>
        </p:nvSpPr>
        <p:spPr>
          <a:xfrm>
            <a:off x="558416" y="1986249"/>
            <a:ext cx="5312557" cy="480543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36">
              <a:solidFill>
                <a:schemeClr val="tx1">
                  <a:lumMod val="95000"/>
                  <a:lumOff val="5000"/>
                </a:schemeClr>
              </a:solidFill>
            </a:endParaRPr>
          </a:p>
        </p:txBody>
      </p:sp>
      <p:sp>
        <p:nvSpPr>
          <p:cNvPr id="12" name="TextBox 11">
            <a:extLst>
              <a:ext uri="{FF2B5EF4-FFF2-40B4-BE49-F238E27FC236}">
                <a16:creationId xmlns:a16="http://schemas.microsoft.com/office/drawing/2014/main" id="{EC7D4EE2-F01E-2545-B0FA-D0319867437E}"/>
              </a:ext>
            </a:extLst>
          </p:cNvPr>
          <p:cNvSpPr txBox="1"/>
          <p:nvPr/>
        </p:nvSpPr>
        <p:spPr>
          <a:xfrm>
            <a:off x="4353031" y="366134"/>
            <a:ext cx="3730413" cy="542399"/>
          </a:xfrm>
          <a:prstGeom prst="rect">
            <a:avLst/>
          </a:prstGeom>
          <a:noFill/>
        </p:spPr>
        <p:txBody>
          <a:bodyPr wrap="square" rtlCol="0">
            <a:spAutoFit/>
          </a:bodyPr>
          <a:lstStyle/>
          <a:p>
            <a:r>
              <a:rPr lang="en-US" sz="2856" b="1">
                <a:solidFill>
                  <a:schemeClr val="tx1">
                    <a:lumMod val="95000"/>
                    <a:lumOff val="5000"/>
                  </a:schemeClr>
                </a:solidFill>
                <a:latin typeface="Segoe UI Historic" panose="020B0502040204020203" pitchFamily="34" charset="0"/>
                <a:ea typeface="Segoe UI Historic" panose="020B0502040204020203" pitchFamily="34" charset="0"/>
                <a:cs typeface="Segoe UI Historic" panose="020B0502040204020203" pitchFamily="34" charset="0"/>
              </a:rPr>
              <a:t>EXTENSION POINTS</a:t>
            </a:r>
          </a:p>
        </p:txBody>
      </p:sp>
      <p:sp>
        <p:nvSpPr>
          <p:cNvPr id="15" name="TextBox 14">
            <a:extLst>
              <a:ext uri="{FF2B5EF4-FFF2-40B4-BE49-F238E27FC236}">
                <a16:creationId xmlns:a16="http://schemas.microsoft.com/office/drawing/2014/main" id="{0C83B457-76E0-F445-A35B-06A9549E26AE}"/>
              </a:ext>
            </a:extLst>
          </p:cNvPr>
          <p:cNvSpPr txBox="1"/>
          <p:nvPr/>
        </p:nvSpPr>
        <p:spPr>
          <a:xfrm>
            <a:off x="764077" y="2163888"/>
            <a:ext cx="2757262" cy="414353"/>
          </a:xfrm>
          <a:prstGeom prst="rect">
            <a:avLst/>
          </a:prstGeom>
          <a:noFill/>
        </p:spPr>
        <p:txBody>
          <a:bodyPr wrap="square" rtlCol="0">
            <a:spAutoFit/>
          </a:bodyPr>
          <a:lstStyle/>
          <a:p>
            <a:r>
              <a:rPr lang="en-US" sz="2040" b="1">
                <a:solidFill>
                  <a:schemeClr val="tx1">
                    <a:lumMod val="95000"/>
                    <a:lumOff val="5000"/>
                  </a:schemeClr>
                </a:solidFill>
                <a:latin typeface="Segoe UI Historic" panose="020B0502040204020203" pitchFamily="34" charset="0"/>
                <a:ea typeface="Segoe UI Historic" panose="020B0502040204020203" pitchFamily="34" charset="0"/>
                <a:cs typeface="Segoe UI Historic" panose="020B0502040204020203" pitchFamily="34" charset="0"/>
              </a:rPr>
              <a:t>1) Custom Buttons</a:t>
            </a:r>
          </a:p>
        </p:txBody>
      </p:sp>
      <p:pic>
        <p:nvPicPr>
          <p:cNvPr id="17" name="Picture 16" descr="Buttons on the Ribbon">
            <a:extLst>
              <a:ext uri="{FF2B5EF4-FFF2-40B4-BE49-F238E27FC236}">
                <a16:creationId xmlns:a16="http://schemas.microsoft.com/office/drawing/2014/main" id="{BE94EE94-7275-EA4A-8F63-D06767E0F05F}"/>
              </a:ext>
              <a:ext uri="{C183D7F6-B498-43B3-948B-1728B52AA6E4}">
                <adec:decorative xmlns:adec="http://schemas.microsoft.com/office/drawing/2017/decorative" val="0"/>
              </a:ext>
            </a:extLst>
          </p:cNvPr>
          <p:cNvPicPr>
            <a:picLocks noChangeAspect="1"/>
          </p:cNvPicPr>
          <p:nvPr/>
        </p:nvPicPr>
        <p:blipFill>
          <a:blip r:embed="rId3"/>
          <a:stretch>
            <a:fillRect/>
          </a:stretch>
        </p:blipFill>
        <p:spPr>
          <a:xfrm>
            <a:off x="3335952" y="2154695"/>
            <a:ext cx="1800919" cy="1393390"/>
          </a:xfrm>
          <a:prstGeom prst="rect">
            <a:avLst/>
          </a:prstGeom>
        </p:spPr>
      </p:pic>
      <p:pic>
        <p:nvPicPr>
          <p:cNvPr id="19" name="Picture 18" descr="A screenshot of a social media post&#10;&#10;Description generated with very high confidence">
            <a:extLst>
              <a:ext uri="{FF2B5EF4-FFF2-40B4-BE49-F238E27FC236}">
                <a16:creationId xmlns:a16="http://schemas.microsoft.com/office/drawing/2014/main" id="{EBFB2E34-6C0E-1745-9AC8-3EEC45CFD302}"/>
              </a:ext>
            </a:extLst>
          </p:cNvPr>
          <p:cNvPicPr>
            <a:picLocks noChangeAspect="1"/>
          </p:cNvPicPr>
          <p:nvPr/>
        </p:nvPicPr>
        <p:blipFill>
          <a:blip r:embed="rId4"/>
          <a:stretch>
            <a:fillRect/>
          </a:stretch>
        </p:blipFill>
        <p:spPr>
          <a:xfrm>
            <a:off x="853725" y="3183016"/>
            <a:ext cx="1999804" cy="1461651"/>
          </a:xfrm>
          <a:prstGeom prst="rect">
            <a:avLst/>
          </a:prstGeom>
        </p:spPr>
      </p:pic>
      <p:sp>
        <p:nvSpPr>
          <p:cNvPr id="20" name="TextBox 19">
            <a:extLst>
              <a:ext uri="{FF2B5EF4-FFF2-40B4-BE49-F238E27FC236}">
                <a16:creationId xmlns:a16="http://schemas.microsoft.com/office/drawing/2014/main" id="{5003D94B-223E-0747-854E-3128AD715B9E}"/>
              </a:ext>
            </a:extLst>
          </p:cNvPr>
          <p:cNvSpPr txBox="1"/>
          <p:nvPr/>
        </p:nvSpPr>
        <p:spPr>
          <a:xfrm>
            <a:off x="3335952" y="3725498"/>
            <a:ext cx="1701183" cy="414353"/>
          </a:xfrm>
          <a:prstGeom prst="rect">
            <a:avLst/>
          </a:prstGeom>
          <a:noFill/>
        </p:spPr>
        <p:txBody>
          <a:bodyPr wrap="square" rtlCol="0">
            <a:spAutoFit/>
          </a:bodyPr>
          <a:lstStyle/>
          <a:p>
            <a:r>
              <a:rPr lang="en-US" sz="2040" b="1">
                <a:solidFill>
                  <a:schemeClr val="tx1">
                    <a:lumMod val="95000"/>
                    <a:lumOff val="5000"/>
                  </a:schemeClr>
                </a:solidFill>
                <a:latin typeface="Segoe UI Historic" panose="020B0502040204020203" pitchFamily="34" charset="0"/>
                <a:ea typeface="Segoe UI Historic" panose="020B0502040204020203" pitchFamily="34" charset="0"/>
                <a:cs typeface="Segoe UI Historic" panose="020B0502040204020203" pitchFamily="34" charset="0"/>
              </a:rPr>
              <a:t>2) Task Pane</a:t>
            </a:r>
          </a:p>
        </p:txBody>
      </p:sp>
      <p:sp>
        <p:nvSpPr>
          <p:cNvPr id="21" name="TextBox 20">
            <a:extLst>
              <a:ext uri="{FF2B5EF4-FFF2-40B4-BE49-F238E27FC236}">
                <a16:creationId xmlns:a16="http://schemas.microsoft.com/office/drawing/2014/main" id="{D2036F98-C28B-C945-9D72-1D4EED96209B}"/>
              </a:ext>
            </a:extLst>
          </p:cNvPr>
          <p:cNvSpPr txBox="1"/>
          <p:nvPr/>
        </p:nvSpPr>
        <p:spPr>
          <a:xfrm>
            <a:off x="743626" y="5411834"/>
            <a:ext cx="2220001" cy="734534"/>
          </a:xfrm>
          <a:prstGeom prst="rect">
            <a:avLst/>
          </a:prstGeom>
          <a:noFill/>
        </p:spPr>
        <p:txBody>
          <a:bodyPr wrap="square" rtlCol="0">
            <a:spAutoFit/>
          </a:bodyPr>
          <a:lstStyle/>
          <a:p>
            <a:r>
              <a:rPr lang="en-US" sz="2040" b="1">
                <a:solidFill>
                  <a:schemeClr val="tx1">
                    <a:lumMod val="95000"/>
                    <a:lumOff val="5000"/>
                  </a:schemeClr>
                </a:solidFill>
                <a:latin typeface="Segoe UI Historic" panose="020B0502040204020203" pitchFamily="34" charset="0"/>
                <a:ea typeface="Segoe UI Historic" panose="020B0502040204020203" pitchFamily="34" charset="0"/>
                <a:cs typeface="Segoe UI Historic" panose="020B0502040204020203" pitchFamily="34" charset="0"/>
              </a:rPr>
              <a:t>3) Contextual </a:t>
            </a:r>
          </a:p>
          <a:p>
            <a:r>
              <a:rPr lang="en-US" sz="2040" b="1">
                <a:solidFill>
                  <a:schemeClr val="tx1">
                    <a:lumMod val="95000"/>
                    <a:lumOff val="5000"/>
                  </a:schemeClr>
                </a:solidFill>
                <a:latin typeface="Segoe UI Historic" panose="020B0502040204020203" pitchFamily="34" charset="0"/>
                <a:ea typeface="Segoe UI Historic" panose="020B0502040204020203" pitchFamily="34" charset="0"/>
                <a:cs typeface="Segoe UI Historic" panose="020B0502040204020203" pitchFamily="34" charset="0"/>
              </a:rPr>
              <a:t>Add-ins</a:t>
            </a:r>
          </a:p>
        </p:txBody>
      </p:sp>
      <p:pic>
        <p:nvPicPr>
          <p:cNvPr id="23" name="Picture 22" descr="A picture containing screenshot&#10;&#10;Description generated with high confidence">
            <a:extLst>
              <a:ext uri="{FF2B5EF4-FFF2-40B4-BE49-F238E27FC236}">
                <a16:creationId xmlns:a16="http://schemas.microsoft.com/office/drawing/2014/main" id="{4953BDE1-271E-BE40-B0A4-6518EAE8BB9F}"/>
              </a:ext>
            </a:extLst>
          </p:cNvPr>
          <p:cNvPicPr>
            <a:picLocks noChangeAspect="1"/>
          </p:cNvPicPr>
          <p:nvPr/>
        </p:nvPicPr>
        <p:blipFill>
          <a:blip r:embed="rId5"/>
          <a:stretch>
            <a:fillRect/>
          </a:stretch>
        </p:blipFill>
        <p:spPr>
          <a:xfrm>
            <a:off x="6859471" y="3226593"/>
            <a:ext cx="4525605" cy="3401797"/>
          </a:xfrm>
          <a:prstGeom prst="rect">
            <a:avLst/>
          </a:prstGeom>
        </p:spPr>
      </p:pic>
      <p:pic>
        <p:nvPicPr>
          <p:cNvPr id="25" name="Picture 24" descr="A screenshot of a cell phone&#10;&#10;Description generated with very high confidence">
            <a:extLst>
              <a:ext uri="{FF2B5EF4-FFF2-40B4-BE49-F238E27FC236}">
                <a16:creationId xmlns:a16="http://schemas.microsoft.com/office/drawing/2014/main" id="{B9820A34-6A8E-8F4C-B4FB-2EAACFA1EE3B}"/>
              </a:ext>
            </a:extLst>
          </p:cNvPr>
          <p:cNvPicPr>
            <a:picLocks noChangeAspect="1"/>
          </p:cNvPicPr>
          <p:nvPr/>
        </p:nvPicPr>
        <p:blipFill>
          <a:blip r:embed="rId6"/>
          <a:stretch>
            <a:fillRect/>
          </a:stretch>
        </p:blipFill>
        <p:spPr>
          <a:xfrm>
            <a:off x="2401998" y="4935026"/>
            <a:ext cx="3329526" cy="1808087"/>
          </a:xfrm>
          <a:prstGeom prst="rect">
            <a:avLst/>
          </a:prstGeom>
        </p:spPr>
      </p:pic>
      <p:sp>
        <p:nvSpPr>
          <p:cNvPr id="26" name="TextBox 25">
            <a:extLst>
              <a:ext uri="{FF2B5EF4-FFF2-40B4-BE49-F238E27FC236}">
                <a16:creationId xmlns:a16="http://schemas.microsoft.com/office/drawing/2014/main" id="{89BD9E2C-7A85-5A4F-9CC5-1B3C28F40309}"/>
              </a:ext>
            </a:extLst>
          </p:cNvPr>
          <p:cNvSpPr txBox="1"/>
          <p:nvPr/>
        </p:nvSpPr>
        <p:spPr>
          <a:xfrm>
            <a:off x="6859471" y="2147133"/>
            <a:ext cx="4869911" cy="1054716"/>
          </a:xfrm>
          <a:prstGeom prst="rect">
            <a:avLst/>
          </a:prstGeom>
          <a:noFill/>
        </p:spPr>
        <p:txBody>
          <a:bodyPr wrap="square" rtlCol="0">
            <a:spAutoFit/>
          </a:bodyPr>
          <a:lstStyle/>
          <a:p>
            <a:r>
              <a:rPr lang="en-US" sz="2040" b="1">
                <a:solidFill>
                  <a:schemeClr val="tx1">
                    <a:lumMod val="95000"/>
                    <a:lumOff val="5000"/>
                  </a:schemeClr>
                </a:solidFill>
                <a:latin typeface="Segoe UI Historic" panose="020B0502040204020203" pitchFamily="34" charset="0"/>
                <a:ea typeface="Segoe UI Historic" panose="020B0502040204020203" pitchFamily="34" charset="0"/>
                <a:cs typeface="Segoe UI Historic" panose="020B0502040204020203" pitchFamily="34" charset="0"/>
              </a:rPr>
              <a:t>Content Add-ins that integrate rich web-based data visualizations or media into Excel or Power Point </a:t>
            </a:r>
          </a:p>
        </p:txBody>
      </p:sp>
      <p:cxnSp>
        <p:nvCxnSpPr>
          <p:cNvPr id="28" name="Straight Connector 27">
            <a:extLst>
              <a:ext uri="{FF2B5EF4-FFF2-40B4-BE49-F238E27FC236}">
                <a16:creationId xmlns:a16="http://schemas.microsoft.com/office/drawing/2014/main" id="{D4A3257F-D63F-8E4E-8044-582E1FC87DC1}"/>
              </a:ext>
            </a:extLst>
          </p:cNvPr>
          <p:cNvCxnSpPr/>
          <p:nvPr/>
        </p:nvCxnSpPr>
        <p:spPr>
          <a:xfrm>
            <a:off x="6120634" y="1477732"/>
            <a:ext cx="0" cy="5311682"/>
          </a:xfrm>
          <a:prstGeom prst="line">
            <a:avLst/>
          </a:prstGeom>
          <a:ln w="28575">
            <a:solidFill>
              <a:schemeClr val="tx1"/>
            </a:solidFill>
            <a:prstDash val="dash"/>
          </a:ln>
        </p:spPr>
        <p:style>
          <a:lnRef idx="1">
            <a:schemeClr val="accent1"/>
          </a:lnRef>
          <a:fillRef idx="0">
            <a:schemeClr val="accent1"/>
          </a:fillRef>
          <a:effectRef idx="0">
            <a:schemeClr val="accent1"/>
          </a:effectRef>
          <a:fontRef idx="minor">
            <a:schemeClr val="tx1"/>
          </a:fontRef>
        </p:style>
      </p:cxnSp>
      <p:grpSp>
        <p:nvGrpSpPr>
          <p:cNvPr id="35" name="Group 34">
            <a:extLst>
              <a:ext uri="{FF2B5EF4-FFF2-40B4-BE49-F238E27FC236}">
                <a16:creationId xmlns:a16="http://schemas.microsoft.com/office/drawing/2014/main" id="{51CB0530-6CEA-5944-ADFE-A6382B33E132}"/>
              </a:ext>
            </a:extLst>
          </p:cNvPr>
          <p:cNvGrpSpPr/>
          <p:nvPr/>
        </p:nvGrpSpPr>
        <p:grpSpPr>
          <a:xfrm>
            <a:off x="2755926" y="870817"/>
            <a:ext cx="6238545" cy="303457"/>
            <a:chOff x="2796967" y="853820"/>
            <a:chExt cx="6116776" cy="297535"/>
          </a:xfrm>
        </p:grpSpPr>
        <p:cxnSp>
          <p:nvCxnSpPr>
            <p:cNvPr id="32" name="Straight Connector 31">
              <a:extLst>
                <a:ext uri="{FF2B5EF4-FFF2-40B4-BE49-F238E27FC236}">
                  <a16:creationId xmlns:a16="http://schemas.microsoft.com/office/drawing/2014/main" id="{40C59BBC-790B-084F-BA49-CA0A254A5769}"/>
                </a:ext>
              </a:extLst>
            </p:cNvPr>
            <p:cNvCxnSpPr>
              <a:cxnSpLocks/>
            </p:cNvCxnSpPr>
            <p:nvPr/>
          </p:nvCxnSpPr>
          <p:spPr>
            <a:xfrm>
              <a:off x="6096000" y="853820"/>
              <a:ext cx="1" cy="25074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5FEF95F-9715-AE44-9328-D5999F18F99E}"/>
                </a:ext>
              </a:extLst>
            </p:cNvPr>
            <p:cNvCxnSpPr>
              <a:cxnSpLocks/>
            </p:cNvCxnSpPr>
            <p:nvPr/>
          </p:nvCxnSpPr>
          <p:spPr>
            <a:xfrm>
              <a:off x="2796967" y="1151355"/>
              <a:ext cx="6116776"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43" name="Group 42">
            <a:extLst>
              <a:ext uri="{FF2B5EF4-FFF2-40B4-BE49-F238E27FC236}">
                <a16:creationId xmlns:a16="http://schemas.microsoft.com/office/drawing/2014/main" id="{AD6CD6BB-4234-6A41-894B-7A5A39BC2502}"/>
              </a:ext>
            </a:extLst>
          </p:cNvPr>
          <p:cNvGrpSpPr/>
          <p:nvPr/>
        </p:nvGrpSpPr>
        <p:grpSpPr>
          <a:xfrm>
            <a:off x="2762296" y="1160566"/>
            <a:ext cx="6225802" cy="177413"/>
            <a:chOff x="2707515" y="1137914"/>
            <a:chExt cx="6104282" cy="173950"/>
          </a:xfrm>
        </p:grpSpPr>
        <p:cxnSp>
          <p:nvCxnSpPr>
            <p:cNvPr id="37" name="Straight Connector 36">
              <a:extLst>
                <a:ext uri="{FF2B5EF4-FFF2-40B4-BE49-F238E27FC236}">
                  <a16:creationId xmlns:a16="http://schemas.microsoft.com/office/drawing/2014/main" id="{1075D8F8-BA47-6F4A-A3EB-5CA455547326}"/>
                </a:ext>
              </a:extLst>
            </p:cNvPr>
            <p:cNvCxnSpPr>
              <a:cxnSpLocks/>
            </p:cNvCxnSpPr>
            <p:nvPr/>
          </p:nvCxnSpPr>
          <p:spPr>
            <a:xfrm>
              <a:off x="2707515" y="1137914"/>
              <a:ext cx="0" cy="17395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9CA8619-0A4A-4347-8EE1-378FAA940E19}"/>
                </a:ext>
              </a:extLst>
            </p:cNvPr>
            <p:cNvCxnSpPr>
              <a:cxnSpLocks/>
            </p:cNvCxnSpPr>
            <p:nvPr/>
          </p:nvCxnSpPr>
          <p:spPr>
            <a:xfrm>
              <a:off x="8811797" y="1154345"/>
              <a:ext cx="0" cy="157519"/>
            </a:xfrm>
            <a:prstGeom prst="line">
              <a:avLst/>
            </a:prstGeom>
            <a:ln w="19050"/>
          </p:spPr>
          <p:style>
            <a:lnRef idx="1">
              <a:schemeClr val="accent1"/>
            </a:lnRef>
            <a:fillRef idx="0">
              <a:schemeClr val="accent1"/>
            </a:fillRef>
            <a:effectRef idx="0">
              <a:schemeClr val="accent1"/>
            </a:effectRef>
            <a:fontRef idx="minor">
              <a:schemeClr val="tx1"/>
            </a:fontRef>
          </p:style>
        </p:cxnSp>
      </p:grpSp>
      <p:sp>
        <p:nvSpPr>
          <p:cNvPr id="48" name="TextBox 47">
            <a:extLst>
              <a:ext uri="{FF2B5EF4-FFF2-40B4-BE49-F238E27FC236}">
                <a16:creationId xmlns:a16="http://schemas.microsoft.com/office/drawing/2014/main" id="{99DDB916-E946-454B-A1C7-7125536F4EDF}"/>
              </a:ext>
            </a:extLst>
          </p:cNvPr>
          <p:cNvSpPr txBox="1"/>
          <p:nvPr/>
        </p:nvSpPr>
        <p:spPr>
          <a:xfrm>
            <a:off x="7613832" y="1443816"/>
            <a:ext cx="3426303" cy="478376"/>
          </a:xfrm>
          <a:prstGeom prst="rect">
            <a:avLst/>
          </a:prstGeom>
          <a:noFill/>
        </p:spPr>
        <p:txBody>
          <a:bodyPr wrap="square" rtlCol="0">
            <a:spAutoFit/>
          </a:bodyPr>
          <a:lstStyle/>
          <a:p>
            <a:r>
              <a:rPr lang="en-US" sz="2448" b="1">
                <a:solidFill>
                  <a:schemeClr val="tx1">
                    <a:lumMod val="95000"/>
                    <a:lumOff val="5000"/>
                  </a:schemeClr>
                </a:solidFill>
                <a:latin typeface="Segoe UI Historic" panose="020B0502040204020203" pitchFamily="34" charset="0"/>
                <a:ea typeface="Segoe UI Historic" panose="020B0502040204020203" pitchFamily="34" charset="0"/>
                <a:cs typeface="Segoe UI Historic" panose="020B0502040204020203" pitchFamily="34" charset="0"/>
              </a:rPr>
              <a:t>Create new objects</a:t>
            </a:r>
          </a:p>
        </p:txBody>
      </p:sp>
      <p:sp>
        <p:nvSpPr>
          <p:cNvPr id="49" name="TextBox 48">
            <a:extLst>
              <a:ext uri="{FF2B5EF4-FFF2-40B4-BE49-F238E27FC236}">
                <a16:creationId xmlns:a16="http://schemas.microsoft.com/office/drawing/2014/main" id="{5C3329B6-64C0-384B-81A4-2CD23CB620E0}"/>
              </a:ext>
            </a:extLst>
          </p:cNvPr>
          <p:cNvSpPr txBox="1"/>
          <p:nvPr/>
        </p:nvSpPr>
        <p:spPr>
          <a:xfrm>
            <a:off x="1622799" y="1443816"/>
            <a:ext cx="4248174" cy="478376"/>
          </a:xfrm>
          <a:prstGeom prst="rect">
            <a:avLst/>
          </a:prstGeom>
          <a:noFill/>
        </p:spPr>
        <p:txBody>
          <a:bodyPr wrap="square" rtlCol="0">
            <a:spAutoFit/>
          </a:bodyPr>
          <a:lstStyle/>
          <a:p>
            <a:r>
              <a:rPr lang="en-US" sz="2448" b="1">
                <a:solidFill>
                  <a:schemeClr val="tx1">
                    <a:lumMod val="95000"/>
                    <a:lumOff val="5000"/>
                  </a:schemeClr>
                </a:solidFill>
                <a:latin typeface="Segoe UI Historic" panose="020B0502040204020203" pitchFamily="34" charset="0"/>
                <a:ea typeface="Segoe UI Historic" panose="020B0502040204020203" pitchFamily="34" charset="0"/>
                <a:cs typeface="Segoe UI Historic" panose="020B0502040204020203" pitchFamily="34" charset="0"/>
              </a:rPr>
              <a:t>Extend office functionality</a:t>
            </a:r>
          </a:p>
        </p:txBody>
      </p:sp>
    </p:spTree>
    <p:extLst>
      <p:ext uri="{BB962C8B-B14F-4D97-AF65-F5344CB8AC3E}">
        <p14:creationId xmlns:p14="http://schemas.microsoft.com/office/powerpoint/2010/main" val="202826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2617E-25A3-4BF0-8060-F2F3AAA7F4F4}"/>
              </a:ext>
            </a:extLst>
          </p:cNvPr>
          <p:cNvSpPr>
            <a:spLocks noGrp="1"/>
          </p:cNvSpPr>
          <p:nvPr>
            <p:ph type="title"/>
          </p:nvPr>
        </p:nvSpPr>
        <p:spPr/>
        <p:txBody>
          <a:bodyPr/>
          <a:lstStyle/>
          <a:p>
            <a:r>
              <a:rPr lang="en-US"/>
              <a:t>Demo – Create new Outlook </a:t>
            </a:r>
            <a:r>
              <a:rPr lang="en-US" err="1"/>
              <a:t>addin</a:t>
            </a:r>
            <a:endParaRPr lang="en-US"/>
          </a:p>
        </p:txBody>
      </p:sp>
      <p:sp>
        <p:nvSpPr>
          <p:cNvPr id="3" name="Text Placeholder 3">
            <a:extLst>
              <a:ext uri="{FF2B5EF4-FFF2-40B4-BE49-F238E27FC236}">
                <a16:creationId xmlns:a16="http://schemas.microsoft.com/office/drawing/2014/main" id="{85E87092-EEC2-4C52-A173-666AE61E261C}"/>
              </a:ext>
            </a:extLst>
          </p:cNvPr>
          <p:cNvSpPr txBox="1">
            <a:spLocks/>
          </p:cNvSpPr>
          <p:nvPr/>
        </p:nvSpPr>
        <p:spPr>
          <a:xfrm>
            <a:off x="272272" y="966269"/>
            <a:ext cx="10998613" cy="6136647"/>
          </a:xfrm>
          <a:prstGeom prst="rect">
            <a:avLst/>
          </a:prstGeom>
        </p:spPr>
        <p:txBody>
          <a:bodyPr vert="horz" wrap="square" lIns="146097" tIns="146097" rIns="146097" bIns="146097" rtlCol="0" anchor="t">
            <a:spAutoFit/>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0"/>
              </a:spcBef>
              <a:spcAft>
                <a:spcPts val="599"/>
              </a:spcAft>
              <a:buFontTx/>
              <a:buChar char="-"/>
            </a:pPr>
            <a:r>
              <a:rPr lang="en-US" sz="2000" dirty="0">
                <a:ea typeface="Segoe UI Historic" panose="020B0502040204020203" pitchFamily="34" charset="0"/>
                <a:cs typeface="Segoe UI Historic" panose="020B0502040204020203" pitchFamily="34" charset="0"/>
              </a:rPr>
              <a:t>Install</a:t>
            </a:r>
            <a:r>
              <a:rPr lang="en-US" sz="2000" b="1" dirty="0">
                <a:ea typeface="Segoe UI Historic" panose="020B0502040204020203" pitchFamily="34" charset="0"/>
                <a:cs typeface="Segoe UI Historic" panose="020B0502040204020203" pitchFamily="34" charset="0"/>
              </a:rPr>
              <a:t> </a:t>
            </a:r>
            <a:r>
              <a:rPr lang="en-US" sz="2000" b="1" u="sng" dirty="0">
                <a:hlinkClick r:id="rId3"/>
              </a:rPr>
              <a:t>Node.js</a:t>
            </a:r>
            <a:endParaRPr lang="en-US" sz="2000" b="1" u="sng" dirty="0"/>
          </a:p>
          <a:p>
            <a:pPr>
              <a:spcBef>
                <a:spcPts val="0"/>
              </a:spcBef>
              <a:spcAft>
                <a:spcPts val="599"/>
              </a:spcAft>
              <a:buFontTx/>
              <a:buChar char="-"/>
            </a:pPr>
            <a:r>
              <a:rPr lang="en-US" sz="2000" dirty="0"/>
              <a:t>Install latest version of </a:t>
            </a:r>
            <a:r>
              <a:rPr lang="en-US" sz="2000" dirty="0">
                <a:hlinkClick r:id="rId4"/>
              </a:rPr>
              <a:t>Yeoman</a:t>
            </a:r>
            <a:r>
              <a:rPr lang="en-US" sz="2000" dirty="0"/>
              <a:t> and the </a:t>
            </a:r>
            <a:r>
              <a:rPr lang="en-US" sz="2000" dirty="0">
                <a:hlinkClick r:id="rId5"/>
              </a:rPr>
              <a:t>Yeoman generator for Office Add-ins</a:t>
            </a:r>
            <a:r>
              <a:rPr lang="en-US" sz="2000" dirty="0"/>
              <a:t> using command “</a:t>
            </a:r>
            <a:r>
              <a:rPr lang="en-US" sz="2000" b="1" dirty="0" err="1"/>
              <a:t>npm</a:t>
            </a:r>
            <a:r>
              <a:rPr lang="en-US" sz="2000" b="1" dirty="0"/>
              <a:t> install -g </a:t>
            </a:r>
            <a:r>
              <a:rPr lang="en-US" sz="2000" b="1" dirty="0" err="1"/>
              <a:t>yo</a:t>
            </a:r>
            <a:r>
              <a:rPr lang="en-US" sz="2000" b="1" dirty="0"/>
              <a:t> generator-office</a:t>
            </a:r>
            <a:r>
              <a:rPr lang="en-US" sz="2000" dirty="0"/>
              <a:t>”</a:t>
            </a:r>
          </a:p>
          <a:p>
            <a:pPr>
              <a:spcBef>
                <a:spcPts val="0"/>
              </a:spcBef>
              <a:spcAft>
                <a:spcPts val="599"/>
              </a:spcAft>
              <a:buFontTx/>
              <a:buChar char="-"/>
            </a:pPr>
            <a:r>
              <a:rPr lang="en-US" sz="2000" dirty="0"/>
              <a:t>Create folder “</a:t>
            </a:r>
            <a:r>
              <a:rPr lang="en-US" sz="2000" dirty="0" err="1"/>
              <a:t>MyOutlookAddin</a:t>
            </a:r>
            <a:r>
              <a:rPr lang="en-US" sz="2000" dirty="0"/>
              <a:t>” and navigate to that folder</a:t>
            </a:r>
          </a:p>
          <a:p>
            <a:pPr>
              <a:spcBef>
                <a:spcPts val="0"/>
              </a:spcBef>
              <a:spcAft>
                <a:spcPts val="599"/>
              </a:spcAft>
              <a:buFontTx/>
              <a:buChar char="-"/>
            </a:pPr>
            <a:r>
              <a:rPr lang="en-US" sz="2000" dirty="0"/>
              <a:t>Create Outlook </a:t>
            </a:r>
            <a:r>
              <a:rPr lang="en-US" sz="2000" dirty="0" err="1"/>
              <a:t>addin</a:t>
            </a:r>
            <a:r>
              <a:rPr lang="en-US" sz="2000" dirty="0"/>
              <a:t> project by running “</a:t>
            </a:r>
            <a:r>
              <a:rPr lang="en-US" sz="2000" dirty="0" err="1"/>
              <a:t>yo</a:t>
            </a:r>
            <a:r>
              <a:rPr lang="en-US" sz="2000" dirty="0"/>
              <a:t> office” and choosing following values</a:t>
            </a:r>
          </a:p>
          <a:p>
            <a:pPr lvl="1">
              <a:spcBef>
                <a:spcPts val="0"/>
              </a:spcBef>
              <a:spcAft>
                <a:spcPts val="599"/>
              </a:spcAft>
              <a:buFontTx/>
              <a:buChar char="-"/>
            </a:pPr>
            <a:r>
              <a:rPr lang="en-US" altLang="en-US" sz="1600" b="1" dirty="0">
                <a:solidFill>
                  <a:srgbClr val="000000"/>
                </a:solidFill>
                <a:latin typeface="+mj-lt"/>
                <a:cs typeface="Segoe UI" panose="020B0502040204020203" pitchFamily="34" charset="0"/>
              </a:rPr>
              <a:t>Choose a project type</a:t>
            </a:r>
            <a:r>
              <a:rPr lang="en-US" altLang="en-US" sz="1600" dirty="0">
                <a:solidFill>
                  <a:srgbClr val="000000"/>
                </a:solidFill>
                <a:latin typeface="+mj-lt"/>
                <a:cs typeface="Segoe UI" panose="020B0502040204020203" pitchFamily="34" charset="0"/>
              </a:rPr>
              <a:t> - </a:t>
            </a:r>
            <a:r>
              <a:rPr lang="en-US" altLang="en-US" sz="1600" dirty="0">
                <a:solidFill>
                  <a:srgbClr val="000000"/>
                </a:solidFill>
                <a:latin typeface="+mj-lt"/>
                <a:cs typeface="Courier New" panose="02070309020205020404" pitchFamily="49" charset="0"/>
              </a:rPr>
              <a:t>Office Add-in project using </a:t>
            </a:r>
            <a:r>
              <a:rPr lang="en-US" altLang="en-US" sz="1600" dirty="0" err="1">
                <a:solidFill>
                  <a:srgbClr val="000000"/>
                </a:solidFill>
                <a:latin typeface="+mj-lt"/>
                <a:cs typeface="Courier New" panose="02070309020205020404" pitchFamily="49" charset="0"/>
              </a:rPr>
              <a:t>Jquery</a:t>
            </a:r>
            <a:r>
              <a:rPr lang="en-US" altLang="en-US" sz="1600" dirty="0">
                <a:solidFill>
                  <a:srgbClr val="000000"/>
                </a:solidFill>
                <a:latin typeface="+mj-lt"/>
                <a:cs typeface="Courier New" panose="02070309020205020404" pitchFamily="49" charset="0"/>
              </a:rPr>
              <a:t> framework</a:t>
            </a:r>
          </a:p>
          <a:p>
            <a:pPr lvl="1">
              <a:spcBef>
                <a:spcPts val="0"/>
              </a:spcBef>
              <a:spcAft>
                <a:spcPts val="599"/>
              </a:spcAft>
              <a:buFontTx/>
              <a:buChar char="-"/>
            </a:pPr>
            <a:r>
              <a:rPr lang="en-US" altLang="en-US" sz="1600" b="1" dirty="0">
                <a:solidFill>
                  <a:srgbClr val="000000"/>
                </a:solidFill>
                <a:latin typeface="+mj-lt"/>
                <a:cs typeface="Segoe UI" panose="020B0502040204020203" pitchFamily="34" charset="0"/>
              </a:rPr>
              <a:t>Choose a script type</a:t>
            </a:r>
            <a:r>
              <a:rPr lang="en-US" altLang="en-US" sz="1600" dirty="0">
                <a:solidFill>
                  <a:srgbClr val="000000"/>
                </a:solidFill>
                <a:latin typeface="+mj-lt"/>
                <a:cs typeface="Segoe UI" panose="020B0502040204020203" pitchFamily="34" charset="0"/>
              </a:rPr>
              <a:t> - </a:t>
            </a:r>
            <a:r>
              <a:rPr lang="en-US" altLang="en-US" sz="1600" dirty="0" err="1">
                <a:solidFill>
                  <a:srgbClr val="000000"/>
                </a:solidFill>
                <a:latin typeface="+mj-lt"/>
                <a:cs typeface="Courier New" panose="02070309020205020404" pitchFamily="49" charset="0"/>
              </a:rPr>
              <a:t>Javascript</a:t>
            </a:r>
            <a:endParaRPr lang="en-US" altLang="en-US" sz="1600" dirty="0">
              <a:solidFill>
                <a:srgbClr val="000000"/>
              </a:solidFill>
              <a:latin typeface="+mj-lt"/>
              <a:cs typeface="Courier New" panose="02070309020205020404" pitchFamily="49" charset="0"/>
            </a:endParaRPr>
          </a:p>
          <a:p>
            <a:pPr lvl="1">
              <a:spcBef>
                <a:spcPts val="0"/>
              </a:spcBef>
              <a:spcAft>
                <a:spcPts val="599"/>
              </a:spcAft>
              <a:buFontTx/>
              <a:buChar char="-"/>
            </a:pPr>
            <a:r>
              <a:rPr lang="en-US" altLang="en-US" sz="1600" b="1" dirty="0">
                <a:solidFill>
                  <a:srgbClr val="000000"/>
                </a:solidFill>
                <a:latin typeface="+mj-lt"/>
                <a:cs typeface="Segoe UI" panose="020B0502040204020203" pitchFamily="34" charset="0"/>
              </a:rPr>
              <a:t>What do you want to name your add-in?</a:t>
            </a:r>
            <a:r>
              <a:rPr lang="en-US" altLang="en-US" sz="1600" dirty="0">
                <a:solidFill>
                  <a:srgbClr val="000000"/>
                </a:solidFill>
                <a:latin typeface="+mj-lt"/>
                <a:cs typeface="Segoe UI" panose="020B0502040204020203" pitchFamily="34" charset="0"/>
              </a:rPr>
              <a:t> - </a:t>
            </a:r>
            <a:r>
              <a:rPr lang="en-US" altLang="en-US" sz="1600" dirty="0">
                <a:solidFill>
                  <a:srgbClr val="000000"/>
                </a:solidFill>
                <a:latin typeface="+mj-lt"/>
                <a:cs typeface="Courier New" panose="02070309020205020404" pitchFamily="49" charset="0"/>
              </a:rPr>
              <a:t>My Office Add-in</a:t>
            </a:r>
          </a:p>
          <a:p>
            <a:pPr lvl="1">
              <a:spcBef>
                <a:spcPts val="0"/>
              </a:spcBef>
              <a:spcAft>
                <a:spcPts val="599"/>
              </a:spcAft>
              <a:buFontTx/>
              <a:buChar char="-"/>
            </a:pPr>
            <a:r>
              <a:rPr lang="en-US" altLang="en-US" sz="1600" b="1" dirty="0">
                <a:solidFill>
                  <a:srgbClr val="000000"/>
                </a:solidFill>
                <a:latin typeface="+mj-lt"/>
                <a:cs typeface="Segoe UI" panose="020B0502040204020203" pitchFamily="34" charset="0"/>
              </a:rPr>
              <a:t>Which Office client application would you like to support?</a:t>
            </a:r>
            <a:r>
              <a:rPr lang="en-US" altLang="en-US" sz="1600" dirty="0">
                <a:solidFill>
                  <a:srgbClr val="000000"/>
                </a:solidFill>
                <a:latin typeface="+mj-lt"/>
                <a:cs typeface="Segoe UI" panose="020B0502040204020203" pitchFamily="34" charset="0"/>
              </a:rPr>
              <a:t> - </a:t>
            </a:r>
            <a:r>
              <a:rPr lang="en-US" altLang="en-US" sz="1600" dirty="0">
                <a:solidFill>
                  <a:srgbClr val="000000"/>
                </a:solidFill>
                <a:latin typeface="+mj-lt"/>
                <a:cs typeface="Courier New" panose="02070309020205020404" pitchFamily="49" charset="0"/>
              </a:rPr>
              <a:t>Outlook</a:t>
            </a:r>
          </a:p>
          <a:p>
            <a:pPr>
              <a:spcBef>
                <a:spcPts val="0"/>
              </a:spcBef>
              <a:spcAft>
                <a:spcPts val="599"/>
              </a:spcAft>
              <a:buFontTx/>
              <a:buChar char="-"/>
            </a:pPr>
            <a:r>
              <a:rPr lang="en-US" altLang="en-US" sz="2000" dirty="0"/>
              <a:t>Navigate to “My Office Add-in” folder and update index.html, </a:t>
            </a:r>
            <a:r>
              <a:rPr lang="en-US" altLang="en-US" sz="2000" dirty="0" err="1"/>
              <a:t>src</a:t>
            </a:r>
            <a:r>
              <a:rPr lang="en-US" altLang="en-US" sz="2000" dirty="0"/>
              <a:t>/index.js, app.css and manifest xml file as required.</a:t>
            </a:r>
          </a:p>
          <a:p>
            <a:pPr>
              <a:spcBef>
                <a:spcPts val="0"/>
              </a:spcBef>
              <a:spcAft>
                <a:spcPts val="599"/>
              </a:spcAft>
              <a:buFontTx/>
              <a:buChar char="-"/>
            </a:pPr>
            <a:r>
              <a:rPr lang="en-US" altLang="en-US" sz="2000" dirty="0">
                <a:solidFill>
                  <a:srgbClr val="000000"/>
                </a:solidFill>
                <a:latin typeface="+mj-lt"/>
                <a:cs typeface="Segoe UI" panose="020B0502040204020203" pitchFamily="34" charset="0"/>
              </a:rPr>
              <a:t>“</a:t>
            </a:r>
            <a:r>
              <a:rPr lang="en-US" altLang="en-US" sz="2000" dirty="0" err="1">
                <a:solidFill>
                  <a:srgbClr val="000000"/>
                </a:solidFill>
                <a:latin typeface="+mj-lt"/>
                <a:cs typeface="Segoe UI" panose="020B0502040204020203" pitchFamily="34" charset="0"/>
              </a:rPr>
              <a:t>npm</a:t>
            </a:r>
            <a:r>
              <a:rPr lang="en-US" altLang="en-US" sz="2000" dirty="0">
                <a:solidFill>
                  <a:srgbClr val="000000"/>
                </a:solidFill>
                <a:latin typeface="+mj-lt"/>
                <a:cs typeface="Segoe UI" panose="020B0502040204020203" pitchFamily="34" charset="0"/>
              </a:rPr>
              <a:t> start” to </a:t>
            </a:r>
            <a:r>
              <a:rPr lang="en-US" altLang="en-US" sz="2000" dirty="0">
                <a:solidFill>
                  <a:srgbClr val="000000"/>
                </a:solidFill>
                <a:cs typeface="Segoe UI" panose="020B0502040204020203" pitchFamily="34" charset="0"/>
              </a:rPr>
              <a:t>start service at </a:t>
            </a:r>
            <a:r>
              <a:rPr lang="en-US" altLang="en-US" sz="2000" dirty="0">
                <a:solidFill>
                  <a:srgbClr val="000000"/>
                </a:solidFill>
                <a:cs typeface="Segoe UI" panose="020B0502040204020203" pitchFamily="34" charset="0"/>
                <a:hlinkClick r:id="rId6"/>
              </a:rPr>
              <a:t>https://localhost:3000</a:t>
            </a:r>
            <a:r>
              <a:rPr lang="en-US" altLang="en-US" sz="2000" dirty="0">
                <a:solidFill>
                  <a:srgbClr val="000000"/>
                </a:solidFill>
                <a:cs typeface="Segoe UI" panose="020B0502040204020203" pitchFamily="34" charset="0"/>
              </a:rPr>
              <a:t>. </a:t>
            </a:r>
            <a:r>
              <a:rPr lang="en-US" sz="2000" dirty="0"/>
              <a:t>If </a:t>
            </a:r>
            <a:r>
              <a:rPr lang="en-US" sz="2000" dirty="0" err="1"/>
              <a:t>npm</a:t>
            </a:r>
            <a:r>
              <a:rPr lang="en-US" sz="2000" dirty="0"/>
              <a:t> start fails, pls update webpack-cli version: </a:t>
            </a:r>
            <a:r>
              <a:rPr lang="en-US" sz="2000" dirty="0" err="1"/>
              <a:t>npm</a:t>
            </a:r>
            <a:r>
              <a:rPr lang="en-US" sz="2000" dirty="0"/>
              <a:t> install --save-dev </a:t>
            </a:r>
            <a:r>
              <a:rPr lang="en-US" sz="2000" u="sng" dirty="0">
                <a:hlinkClick r:id="rId7"/>
              </a:rPr>
              <a:t>webpack-cli@3.1.2</a:t>
            </a:r>
            <a:r>
              <a:rPr lang="en-US" sz="2000" dirty="0"/>
              <a:t> and then try again.</a:t>
            </a:r>
            <a:endParaRPr lang="en-US" altLang="en-US" sz="2000" dirty="0">
              <a:solidFill>
                <a:srgbClr val="000000"/>
              </a:solidFill>
              <a:cs typeface="Segoe UI" panose="020B0502040204020203" pitchFamily="34" charset="0"/>
            </a:endParaRPr>
          </a:p>
          <a:p>
            <a:pPr>
              <a:spcBef>
                <a:spcPts val="0"/>
              </a:spcBef>
              <a:spcAft>
                <a:spcPts val="599"/>
              </a:spcAft>
              <a:buFontTx/>
              <a:buChar char="-"/>
            </a:pPr>
            <a:r>
              <a:rPr lang="en-US" altLang="en-US" sz="2000" dirty="0" err="1">
                <a:solidFill>
                  <a:srgbClr val="000000"/>
                </a:solidFill>
                <a:latin typeface="+mj-lt"/>
                <a:cs typeface="Segoe UI" panose="020B0502040204020203" pitchFamily="34" charset="0"/>
              </a:rPr>
              <a:t>Sidelaod</a:t>
            </a:r>
            <a:r>
              <a:rPr lang="en-US" altLang="en-US" sz="2000" dirty="0">
                <a:solidFill>
                  <a:srgbClr val="000000"/>
                </a:solidFill>
                <a:latin typeface="+mj-lt"/>
                <a:cs typeface="Segoe UI" panose="020B0502040204020203" pitchFamily="34" charset="0"/>
              </a:rPr>
              <a:t> </a:t>
            </a:r>
            <a:r>
              <a:rPr lang="en-US" altLang="en-US" sz="2000" dirty="0" err="1">
                <a:solidFill>
                  <a:srgbClr val="000000"/>
                </a:solidFill>
                <a:latin typeface="+mj-lt"/>
                <a:cs typeface="Segoe UI" panose="020B0502040204020203" pitchFamily="34" charset="0"/>
              </a:rPr>
              <a:t>addin</a:t>
            </a:r>
            <a:r>
              <a:rPr lang="en-US" altLang="en-US" sz="2000" dirty="0">
                <a:solidFill>
                  <a:srgbClr val="000000"/>
                </a:solidFill>
                <a:latin typeface="+mj-lt"/>
                <a:cs typeface="Segoe UI" panose="020B0502040204020203" pitchFamily="34" charset="0"/>
              </a:rPr>
              <a:t> in Outlook client and use it</a:t>
            </a:r>
          </a:p>
          <a:p>
            <a:pPr marL="0" indent="0">
              <a:spcBef>
                <a:spcPts val="0"/>
              </a:spcBef>
              <a:spcAft>
                <a:spcPts val="599"/>
              </a:spcAft>
              <a:buNone/>
            </a:pPr>
            <a:endParaRPr lang="en-US" sz="2000" b="1" dirty="0">
              <a:solidFill>
                <a:srgbClr val="000000"/>
              </a:solidFill>
              <a:ea typeface="Segoe UI Historic" panose="020B0502040204020203" pitchFamily="34" charset="0"/>
              <a:cs typeface="Segoe UI" panose="020B0502040204020203" pitchFamily="34" charset="0"/>
            </a:endParaRPr>
          </a:p>
          <a:p>
            <a:pPr marL="0" indent="0">
              <a:spcBef>
                <a:spcPts val="0"/>
              </a:spcBef>
              <a:spcAft>
                <a:spcPts val="599"/>
              </a:spcAft>
              <a:buNone/>
            </a:pPr>
            <a:endParaRPr lang="en-US" sz="2000" b="1" dirty="0">
              <a:latin typeface="Segoe UI Historic" panose="020B0502040204020203" pitchFamily="34" charset="0"/>
              <a:ea typeface="Segoe UI Historic" panose="020B0502040204020203" pitchFamily="34" charset="0"/>
              <a:cs typeface="Segoe UI Historic" panose="020B0502040204020203" pitchFamily="34" charset="0"/>
            </a:endParaRPr>
          </a:p>
          <a:p>
            <a:pPr marL="0" indent="0">
              <a:spcBef>
                <a:spcPts val="0"/>
              </a:spcBef>
              <a:spcAft>
                <a:spcPts val="599"/>
              </a:spcAft>
              <a:buNone/>
            </a:pPr>
            <a:r>
              <a:rPr lang="en-US" sz="2000" b="1" dirty="0">
                <a:latin typeface="Segoe UI Historic" panose="020B0502040204020203" pitchFamily="34" charset="0"/>
                <a:ea typeface="Segoe UI Historic" panose="020B0502040204020203" pitchFamily="34" charset="0"/>
                <a:cs typeface="Segoe UI Historic" panose="020B0502040204020203" pitchFamily="34" charset="0"/>
              </a:rPr>
              <a:t>Refer </a:t>
            </a:r>
            <a:r>
              <a:rPr lang="en-US" sz="2000" b="1" dirty="0">
                <a:latin typeface="Segoe UI Historic" panose="020B0502040204020203" pitchFamily="34" charset="0"/>
                <a:ea typeface="Segoe UI Historic" panose="020B0502040204020203" pitchFamily="34" charset="0"/>
                <a:cs typeface="Segoe UI Historic" panose="020B0502040204020203" pitchFamily="34" charset="0"/>
                <a:hlinkClick r:id="rId8"/>
              </a:rPr>
              <a:t>https://docs.microsoft.com/en-us/outlook/add-ins/quick-start?tabs=visual-studio-code</a:t>
            </a:r>
            <a:r>
              <a:rPr lang="en-US" sz="2000" b="1" dirty="0">
                <a:latin typeface="Segoe UI Historic" panose="020B0502040204020203" pitchFamily="34" charset="0"/>
                <a:ea typeface="Segoe UI Historic" panose="020B0502040204020203" pitchFamily="34" charset="0"/>
                <a:cs typeface="Segoe UI Historic" panose="020B0502040204020203" pitchFamily="34" charset="0"/>
              </a:rPr>
              <a:t> </a:t>
            </a:r>
            <a:endParaRPr lang="en-US" sz="2000" dirty="0">
              <a:latin typeface="Segoe UI Historic" panose="020B0502040204020203" pitchFamily="34" charset="0"/>
              <a:ea typeface="Segoe UI Historic" panose="020B0502040204020203" pitchFamily="34" charset="0"/>
              <a:cs typeface="Segoe UI Historic" panose="020B0502040204020203" pitchFamily="34" charset="0"/>
            </a:endParaRPr>
          </a:p>
          <a:p>
            <a:pPr marL="0" indent="0">
              <a:spcBef>
                <a:spcPts val="0"/>
              </a:spcBef>
              <a:spcAft>
                <a:spcPts val="599"/>
              </a:spcAft>
              <a:buFont typeface="Wingdings" panose="05000000000000000000" pitchFamily="2" charset="2"/>
              <a:buNone/>
            </a:pPr>
            <a:endParaRPr lang="en-US" sz="2000" dirty="0">
              <a:latin typeface="Segoe UI Historic" panose="020B0502040204020203" pitchFamily="34" charset="0"/>
              <a:ea typeface="Segoe UI Historic" panose="020B0502040204020203" pitchFamily="34" charset="0"/>
              <a:cs typeface="Segoe UI Historic" panose="020B0502040204020203" pitchFamily="34" charset="0"/>
            </a:endParaRPr>
          </a:p>
        </p:txBody>
      </p:sp>
    </p:spTree>
    <p:extLst>
      <p:ext uri="{BB962C8B-B14F-4D97-AF65-F5344CB8AC3E}">
        <p14:creationId xmlns:p14="http://schemas.microsoft.com/office/powerpoint/2010/main" val="3930395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0.4|0.9|0.8"/>
</p:tagLst>
</file>

<file path=ppt/theme/theme1.xml><?xml version="1.0" encoding="utf-8"?>
<a:theme xmlns:a="http://schemas.openxmlformats.org/drawingml/2006/main" name="CIty-Specific Walk-in slides">
  <a:themeElements>
    <a:clrScheme name="Microsoft Tech Summit">
      <a:dk1>
        <a:srgbClr val="282828"/>
      </a:dk1>
      <a:lt1>
        <a:srgbClr val="FFFFFF"/>
      </a:lt1>
      <a:dk2>
        <a:srgbClr val="0078D7"/>
      </a:dk2>
      <a:lt2>
        <a:srgbClr val="E6E6E6"/>
      </a:lt2>
      <a:accent1>
        <a:srgbClr val="0078D7"/>
      </a:accent1>
      <a:accent2>
        <a:srgbClr val="D83B01"/>
      </a:accent2>
      <a:accent3>
        <a:srgbClr val="002050"/>
      </a:accent3>
      <a:accent4>
        <a:srgbClr val="00BCF2"/>
      </a:accent4>
      <a:accent5>
        <a:srgbClr val="FF8C00"/>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Tech_Summit_16x9_Template" id="{41A4B0BB-9631-4AA1-86C5-41DF9C4E33FE}" vid="{C680DFDF-3E8B-4B98-ABCA-2BE9C1A8C0AE}"/>
    </a:ext>
  </a:extLst>
</a:theme>
</file>

<file path=ppt/theme/theme2.xml><?xml version="1.0" encoding="utf-8"?>
<a:theme xmlns:a="http://schemas.openxmlformats.org/drawingml/2006/main" name="5-50155_Microsoft_Tech_Summit_Light_Template">
  <a:themeElements>
    <a:clrScheme name="Microsoft Tech Summit">
      <a:dk1>
        <a:srgbClr val="282828"/>
      </a:dk1>
      <a:lt1>
        <a:srgbClr val="FFFFFF"/>
      </a:lt1>
      <a:dk2>
        <a:srgbClr val="0078D7"/>
      </a:dk2>
      <a:lt2>
        <a:srgbClr val="E6E6E6"/>
      </a:lt2>
      <a:accent1>
        <a:srgbClr val="0078D7"/>
      </a:accent1>
      <a:accent2>
        <a:srgbClr val="D83B01"/>
      </a:accent2>
      <a:accent3>
        <a:srgbClr val="002050"/>
      </a:accent3>
      <a:accent4>
        <a:srgbClr val="00BCF2"/>
      </a:accent4>
      <a:accent5>
        <a:srgbClr val="FF8C00"/>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Tech_Summit_16x9_Template" id="{41A4B0BB-9631-4AA1-86C5-41DF9C4E33FE}" vid="{8546D61D-2414-443E-A58E-E893D1639E93}"/>
    </a:ext>
  </a:extLst>
</a:theme>
</file>

<file path=ppt/theme/theme3.xml><?xml version="1.0" encoding="utf-8"?>
<a:theme xmlns:a="http://schemas.openxmlformats.org/drawingml/2006/main" name="5-50155_Microsoft_Tech_Summit_Dark_Template">
  <a:themeElements>
    <a:clrScheme name="Microsoft Tech Summit Dark Bknd">
      <a:dk1>
        <a:srgbClr val="282828"/>
      </a:dk1>
      <a:lt1>
        <a:srgbClr val="FFFFFF"/>
      </a:lt1>
      <a:dk2>
        <a:srgbClr val="0078D7"/>
      </a:dk2>
      <a:lt2>
        <a:srgbClr val="E6E6E6"/>
      </a:lt2>
      <a:accent1>
        <a:srgbClr val="0078D7"/>
      </a:accent1>
      <a:accent2>
        <a:srgbClr val="D83B01"/>
      </a:accent2>
      <a:accent3>
        <a:srgbClr val="00BCF2"/>
      </a:accent3>
      <a:accent4>
        <a:srgbClr val="FF8C00"/>
      </a:accent4>
      <a:accent5>
        <a:srgbClr val="FFB900"/>
      </a:accent5>
      <a:accent6>
        <a:srgbClr val="D2D2D2"/>
      </a:accent6>
      <a:hlink>
        <a:srgbClr val="93E7FF"/>
      </a:hlink>
      <a:folHlink>
        <a:srgbClr val="93E7FF"/>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Tech_Summit_16x9_Template" id="{41A4B0BB-9631-4AA1-86C5-41DF9C4E33FE}" vid="{8FE28E0C-F43C-49DF-9421-DC05FDEE8E67}"/>
    </a:ext>
  </a:extLst>
</a:theme>
</file>

<file path=ppt/theme/theme4.xml><?xml version="1.0" encoding="utf-8"?>
<a:theme xmlns:a="http://schemas.openxmlformats.org/drawingml/2006/main" name="1_5-50155_Microsoft_Tech_Summit_Light_Template">
  <a:themeElements>
    <a:clrScheme name="Microsoft Tech Summit">
      <a:dk1>
        <a:srgbClr val="282828"/>
      </a:dk1>
      <a:lt1>
        <a:srgbClr val="FFFFFF"/>
      </a:lt1>
      <a:dk2>
        <a:srgbClr val="0078D7"/>
      </a:dk2>
      <a:lt2>
        <a:srgbClr val="E6E6E6"/>
      </a:lt2>
      <a:accent1>
        <a:srgbClr val="0078D7"/>
      </a:accent1>
      <a:accent2>
        <a:srgbClr val="D83B01"/>
      </a:accent2>
      <a:accent3>
        <a:srgbClr val="002050"/>
      </a:accent3>
      <a:accent4>
        <a:srgbClr val="00BCF2"/>
      </a:accent4>
      <a:accent5>
        <a:srgbClr val="FF8C00"/>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Tech_Summit_16x9_Template" id="{41A4B0BB-9631-4AA1-86C5-41DF9C4E33FE}" vid="{8546D61D-2414-443E-A58E-E893D1639E93}"/>
    </a:ext>
  </a:extLst>
</a:theme>
</file>

<file path=ppt/theme/theme5.xml><?xml version="1.0" encoding="utf-8"?>
<a:theme xmlns:a="http://schemas.openxmlformats.org/drawingml/2006/main" name="1_CIty-Specific Walk-in slides">
  <a:themeElements>
    <a:clrScheme name="Microsoft Tech Summit">
      <a:dk1>
        <a:srgbClr val="282828"/>
      </a:dk1>
      <a:lt1>
        <a:srgbClr val="FFFFFF"/>
      </a:lt1>
      <a:dk2>
        <a:srgbClr val="0078D7"/>
      </a:dk2>
      <a:lt2>
        <a:srgbClr val="E6E6E6"/>
      </a:lt2>
      <a:accent1>
        <a:srgbClr val="0078D7"/>
      </a:accent1>
      <a:accent2>
        <a:srgbClr val="D83B01"/>
      </a:accent2>
      <a:accent3>
        <a:srgbClr val="002050"/>
      </a:accent3>
      <a:accent4>
        <a:srgbClr val="00BCF2"/>
      </a:accent4>
      <a:accent5>
        <a:srgbClr val="FF8C00"/>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Tech_Summit_16x9_Template" id="{41A4B0BB-9631-4AA1-86C5-41DF9C4E33FE}" vid="{C680DFDF-3E8B-4B98-ABCA-2BE9C1A8C0AE}"/>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2A697F81BDA13448C2BC5088B554A00" ma:contentTypeVersion="6" ma:contentTypeDescription="Create a new document." ma:contentTypeScope="" ma:versionID="40b65a93076c15c3c1c15f7f50eeebdc">
  <xsd:schema xmlns:xsd="http://www.w3.org/2001/XMLSchema" xmlns:xs="http://www.w3.org/2001/XMLSchema" xmlns:p="http://schemas.microsoft.com/office/2006/metadata/properties" xmlns:ns2="d6d8cbee-0fa6-4419-8fe0-84ee5a9764f6" xmlns:ns3="42fa0a64-5ac8-421c-a6e1-b9890d063489" targetNamespace="http://schemas.microsoft.com/office/2006/metadata/properties" ma:root="true" ma:fieldsID="a364816ae811caae422f1d2944f498b1" ns2:_="" ns3:_="">
    <xsd:import namespace="d6d8cbee-0fa6-4419-8fe0-84ee5a9764f6"/>
    <xsd:import namespace="42fa0a64-5ac8-421c-a6e1-b9890d063489"/>
    <xsd:element name="properties">
      <xsd:complexType>
        <xsd:sequence>
          <xsd:element name="documentManagement">
            <xsd:complexType>
              <xsd:all>
                <xsd:element ref="ns2:MediaServiceMetadata" minOccurs="0"/>
                <xsd:element ref="ns2:MediaServiceFastMetadata" minOccurs="0"/>
                <xsd:element ref="ns2:MediaServiceEventHashCode" minOccurs="0"/>
                <xsd:element ref="ns2:MediaServiceGenerationTim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d8cbee-0fa6-4419-8fe0-84ee5a9764f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EventHashCode" ma:index="10" nillable="true" ma:displayName="MediaServiceEventHashCode" ma:hidden="true" ma:internalName="MediaServiceEventHashCode"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2fa0a64-5ac8-421c-a6e1-b9890d063489"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http://purl.org/dc/elements/1.1/"/>
    <ds:schemaRef ds:uri="http://schemas.microsoft.com/office/2006/metadata/properties"/>
    <ds:schemaRef ds:uri="http://purl.org/dc/terms/"/>
    <ds:schemaRef ds:uri="d6d8cbee-0fa6-4419-8fe0-84ee5a9764f6"/>
    <ds:schemaRef ds:uri="http://schemas.microsoft.com/office/2006/documentManagement/types"/>
    <ds:schemaRef ds:uri="http://purl.org/dc/dcmitype/"/>
    <ds:schemaRef ds:uri="http://schemas.openxmlformats.org/package/2006/metadata/core-properties"/>
    <ds:schemaRef ds:uri="http://schemas.microsoft.com/office/infopath/2007/PartnerControls"/>
    <ds:schemaRef ds:uri="42fa0a64-5ac8-421c-a6e1-b9890d063489"/>
    <ds:schemaRef ds:uri="http://www.w3.org/XML/1998/namespace"/>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EA1A364F-4A44-4AEA-B7F4-42C2D7DB55D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6d8cbee-0fa6-4419-8fe0-84ee5a9764f6"/>
    <ds:schemaRef ds:uri="42fa0a64-5ac8-421c-a6e1-b9890d06348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3735</TotalTime>
  <Words>1881</Words>
  <Application>Microsoft Macintosh PowerPoint</Application>
  <PresentationFormat>Custom</PresentationFormat>
  <Paragraphs>466</Paragraphs>
  <Slides>24</Slides>
  <Notes>22</Notes>
  <HiddenSlides>0</HiddenSlides>
  <MMClips>0</MMClips>
  <ScaleCrop>false</ScaleCrop>
  <HeadingPairs>
    <vt:vector size="6" baseType="variant">
      <vt:variant>
        <vt:lpstr>Fonts Used</vt:lpstr>
      </vt:variant>
      <vt:variant>
        <vt:i4>10</vt:i4>
      </vt:variant>
      <vt:variant>
        <vt:lpstr>Theme</vt:lpstr>
      </vt:variant>
      <vt:variant>
        <vt:i4>5</vt:i4>
      </vt:variant>
      <vt:variant>
        <vt:lpstr>Slide Titles</vt:lpstr>
      </vt:variant>
      <vt:variant>
        <vt:i4>24</vt:i4>
      </vt:variant>
    </vt:vector>
  </HeadingPairs>
  <TitlesOfParts>
    <vt:vector size="39" baseType="lpstr">
      <vt:lpstr>Arial</vt:lpstr>
      <vt:lpstr>Calibri</vt:lpstr>
      <vt:lpstr>Consolas</vt:lpstr>
      <vt:lpstr>Courier New</vt:lpstr>
      <vt:lpstr>Segoe UI</vt:lpstr>
      <vt:lpstr>Segoe UI Historic</vt:lpstr>
      <vt:lpstr>Segoe UI Light</vt:lpstr>
      <vt:lpstr>Segoe UI Semibold</vt:lpstr>
      <vt:lpstr>Segoe UI Semilight</vt:lpstr>
      <vt:lpstr>Wingdings</vt:lpstr>
      <vt:lpstr>CIty-Specific Walk-in slides</vt:lpstr>
      <vt:lpstr>5-50155_Microsoft_Tech_Summit_Light_Template</vt:lpstr>
      <vt:lpstr>5-50155_Microsoft_Tech_Summit_Dark_Template</vt:lpstr>
      <vt:lpstr>1_5-50155_Microsoft_Tech_Summit_Light_Template</vt:lpstr>
      <vt:lpstr>1_CIty-Specific Walk-in slides</vt:lpstr>
      <vt:lpstr>Building modern conversations in Office365 with add-ins and actionable messages</vt:lpstr>
      <vt:lpstr>Agenda</vt:lpstr>
      <vt:lpstr>Outlook extensions</vt:lpstr>
      <vt:lpstr>Join the Outlook Platform</vt:lpstr>
      <vt:lpstr>Add-ins</vt:lpstr>
      <vt:lpstr>PowerPoint Presentation</vt:lpstr>
      <vt:lpstr>PowerPoint Presentation</vt:lpstr>
      <vt:lpstr>PowerPoint Presentation</vt:lpstr>
      <vt:lpstr>Demo – Create new Outlook addin</vt:lpstr>
      <vt:lpstr>PowerPoint Presentation</vt:lpstr>
      <vt:lpstr>WHAT’S NEW?</vt:lpstr>
      <vt:lpstr>Add-in Distribution</vt:lpstr>
      <vt:lpstr>Actionable messages</vt:lpstr>
      <vt:lpstr>PowerPoint Presentation</vt:lpstr>
      <vt:lpstr>PowerPoint Presentation</vt:lpstr>
      <vt:lpstr>PowerPoint Presentation</vt:lpstr>
      <vt:lpstr>Actionable Messages – Early impact</vt:lpstr>
      <vt:lpstr>Demo</vt:lpstr>
      <vt:lpstr>Why you should care</vt:lpstr>
      <vt:lpstr>Key Takeaways</vt:lpstr>
      <vt:lpstr>Call To Action</vt:lpstr>
      <vt:lpstr>Why we love the modern platform…</vt:lpstr>
      <vt:lpstr>Looking forward</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keywords/>
  <dc:description/>
  <cp:lastModifiedBy>Pankaj Pal</cp:lastModifiedBy>
  <cp:revision>21</cp:revision>
  <dcterms:modified xsi:type="dcterms:W3CDTF">2018-10-28T06:41:45Z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0x01010062A697F81BDA13448C2BC5088B554A00</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Owner">
    <vt:lpwstr>bensum@microsoft.com</vt:lpwstr>
  </property>
  <property fmtid="{D5CDD505-2E9C-101B-9397-08002B2CF9AE}" pid="14" name="MSIP_Label_f42aa342-8706-4288-bd11-ebb85995028c_SetDate">
    <vt:lpwstr>2017-11-07T01:16:30.9867009Z</vt:lpwstr>
  </property>
  <property fmtid="{D5CDD505-2E9C-101B-9397-08002B2CF9AE}" pid="15" name="MSIP_Label_f42aa342-8706-4288-bd11-ebb85995028c_Name">
    <vt:lpwstr>General</vt:lpwstr>
  </property>
  <property fmtid="{D5CDD505-2E9C-101B-9397-08002B2CF9AE}" pid="16" name="MSIP_Label_f42aa342-8706-4288-bd11-ebb85995028c_Application">
    <vt:lpwstr>Microsoft Azure Information Protection</vt:lpwstr>
  </property>
  <property fmtid="{D5CDD505-2E9C-101B-9397-08002B2CF9AE}" pid="17" name="MSIP_Label_f42aa342-8706-4288-bd11-ebb85995028c_Extended_MSFT_Method">
    <vt:lpwstr>Automatic</vt:lpwstr>
  </property>
  <property fmtid="{D5CDD505-2E9C-101B-9397-08002B2CF9AE}" pid="18" name="Sensitivity">
    <vt:lpwstr>General</vt:lpwstr>
  </property>
</Properties>
</file>

<file path=docProps/thumbnail.jpeg>
</file>